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5"/>
  </p:notesMasterIdLst>
  <p:handoutMasterIdLst>
    <p:handoutMasterId r:id="rId26"/>
  </p:handoutMasterIdLst>
  <p:sldIdLst>
    <p:sldId id="338" r:id="rId2"/>
    <p:sldId id="406" r:id="rId3"/>
    <p:sldId id="425" r:id="rId4"/>
    <p:sldId id="426" r:id="rId5"/>
    <p:sldId id="424" r:id="rId6"/>
    <p:sldId id="422" r:id="rId7"/>
    <p:sldId id="435" r:id="rId8"/>
    <p:sldId id="436" r:id="rId9"/>
    <p:sldId id="408" r:id="rId10"/>
    <p:sldId id="420" r:id="rId11"/>
    <p:sldId id="432" r:id="rId12"/>
    <p:sldId id="417" r:id="rId13"/>
    <p:sldId id="418" r:id="rId14"/>
    <p:sldId id="434" r:id="rId15"/>
    <p:sldId id="419" r:id="rId16"/>
    <p:sldId id="430" r:id="rId17"/>
    <p:sldId id="431" r:id="rId18"/>
    <p:sldId id="433" r:id="rId19"/>
    <p:sldId id="421" r:id="rId20"/>
    <p:sldId id="427" r:id="rId21"/>
    <p:sldId id="428" r:id="rId22"/>
    <p:sldId id="429" r:id="rId23"/>
    <p:sldId id="373"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000"/>
    <a:srgbClr val="3333FF"/>
    <a:srgbClr val="FFFFEF"/>
    <a:srgbClr val="FFFFCC"/>
    <a:srgbClr val="000000"/>
    <a:srgbClr val="ED1D24"/>
    <a:srgbClr val="28E061"/>
    <a:srgbClr val="ED1B24"/>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595" autoAdjust="0"/>
  </p:normalViewPr>
  <p:slideViewPr>
    <p:cSldViewPr snapToGrid="0">
      <p:cViewPr varScale="1">
        <p:scale>
          <a:sx n="109" d="100"/>
          <a:sy n="109" d="100"/>
        </p:scale>
        <p:origin x="-108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AU"/>
          </a:p>
        </p:txBody>
      </p:sp>
      <p:sp>
        <p:nvSpPr>
          <p:cNvPr id="2467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AU"/>
          </a:p>
        </p:txBody>
      </p:sp>
      <p:sp>
        <p:nvSpPr>
          <p:cNvPr id="2467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AU"/>
          </a:p>
        </p:txBody>
      </p:sp>
      <p:sp>
        <p:nvSpPr>
          <p:cNvPr id="2467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49A75AF-E61E-4642-8B84-BCD788F0C7E1}" type="slidenum">
              <a:rPr lang="en-AU"/>
              <a:pPr>
                <a:defRPr/>
              </a:pPr>
              <a:t>‹#›</a:t>
            </a:fld>
            <a:endParaRPr lang="en-AU"/>
          </a:p>
        </p:txBody>
      </p:sp>
    </p:spTree>
    <p:extLst>
      <p:ext uri="{BB962C8B-B14F-4D97-AF65-F5344CB8AC3E}">
        <p14:creationId xmlns:p14="http://schemas.microsoft.com/office/powerpoint/2010/main" val="17507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40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0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40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54E7C89-393F-4307-8859-B14ED321AF44}" type="slidenum">
              <a:rPr lang="en-US"/>
              <a:pPr>
                <a:defRPr/>
              </a:pPr>
              <a:t>‹#›</a:t>
            </a:fld>
            <a:endParaRPr lang="en-US"/>
          </a:p>
        </p:txBody>
      </p:sp>
    </p:spTree>
    <p:extLst>
      <p:ext uri="{BB962C8B-B14F-4D97-AF65-F5344CB8AC3E}">
        <p14:creationId xmlns:p14="http://schemas.microsoft.com/office/powerpoint/2010/main" val="3498841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54E7C89-393F-4307-8859-B14ED321AF44}" type="slidenum">
              <a:rPr lang="en-US" smtClean="0"/>
              <a:pPr>
                <a:defRPr/>
              </a:pPr>
              <a:t>9</a:t>
            </a:fld>
            <a:endParaRPr lang="en-US"/>
          </a:p>
        </p:txBody>
      </p:sp>
    </p:spTree>
    <p:extLst>
      <p:ext uri="{BB962C8B-B14F-4D97-AF65-F5344CB8AC3E}">
        <p14:creationId xmlns:p14="http://schemas.microsoft.com/office/powerpoint/2010/main" val="123457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BF59D4A-E9E1-4909-8394-BC814CEA7130}" type="slidenum">
              <a:rPr lang="en-AU" smtClean="0"/>
              <a:pPr>
                <a:defRPr/>
              </a:pPr>
              <a:t>‹#›</a:t>
            </a:fld>
            <a:endParaRPr lang="en-AU"/>
          </a:p>
        </p:txBody>
      </p:sp>
    </p:spTree>
    <p:extLst>
      <p:ext uri="{BB962C8B-B14F-4D97-AF65-F5344CB8AC3E}">
        <p14:creationId xmlns:p14="http://schemas.microsoft.com/office/powerpoint/2010/main" val="60019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A02444F2-4104-4389-816A-20B514977096}" type="slidenum">
              <a:rPr lang="en-AU" smtClean="0"/>
              <a:pPr>
                <a:defRPr/>
              </a:pPr>
              <a:t>‹#›</a:t>
            </a:fld>
            <a:endParaRPr lang="en-AU"/>
          </a:p>
        </p:txBody>
      </p:sp>
    </p:spTree>
    <p:extLst>
      <p:ext uri="{BB962C8B-B14F-4D97-AF65-F5344CB8AC3E}">
        <p14:creationId xmlns:p14="http://schemas.microsoft.com/office/powerpoint/2010/main" val="5916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E43108B7-0178-4CD7-8F5A-7331B7F185AE}" type="slidenum">
              <a:rPr lang="en-AU" smtClean="0"/>
              <a:pPr>
                <a:defRPr/>
              </a:pPr>
              <a:t>‹#›</a:t>
            </a:fld>
            <a:endParaRPr lang="en-AU"/>
          </a:p>
        </p:txBody>
      </p:sp>
    </p:spTree>
    <p:extLst>
      <p:ext uri="{BB962C8B-B14F-4D97-AF65-F5344CB8AC3E}">
        <p14:creationId xmlns:p14="http://schemas.microsoft.com/office/powerpoint/2010/main" val="373529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51F5A033-689B-4138-9AB4-65F554C3D9A1}" type="slidenum">
              <a:rPr lang="en-AU" smtClean="0"/>
              <a:pPr>
                <a:defRPr/>
              </a:pPr>
              <a:t>‹#›</a:t>
            </a:fld>
            <a:endParaRPr lang="en-AU"/>
          </a:p>
        </p:txBody>
      </p:sp>
    </p:spTree>
    <p:extLst>
      <p:ext uri="{BB962C8B-B14F-4D97-AF65-F5344CB8AC3E}">
        <p14:creationId xmlns:p14="http://schemas.microsoft.com/office/powerpoint/2010/main" val="184479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F437D0F3-C71E-46BE-86EC-DBAAECC94051}" type="slidenum">
              <a:rPr lang="en-AU" smtClean="0"/>
              <a:pPr>
                <a:defRPr/>
              </a:pPr>
              <a:t>‹#›</a:t>
            </a:fld>
            <a:endParaRPr lang="en-AU"/>
          </a:p>
        </p:txBody>
      </p:sp>
    </p:spTree>
    <p:extLst>
      <p:ext uri="{BB962C8B-B14F-4D97-AF65-F5344CB8AC3E}">
        <p14:creationId xmlns:p14="http://schemas.microsoft.com/office/powerpoint/2010/main" val="1102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41F0BE28-2EFC-4B86-A146-F01CEF86578B}" type="slidenum">
              <a:rPr lang="en-AU" smtClean="0"/>
              <a:pPr>
                <a:defRPr/>
              </a:pPr>
              <a:t>‹#›</a:t>
            </a:fld>
            <a:endParaRPr lang="en-AU"/>
          </a:p>
        </p:txBody>
      </p:sp>
    </p:spTree>
    <p:extLst>
      <p:ext uri="{BB962C8B-B14F-4D97-AF65-F5344CB8AC3E}">
        <p14:creationId xmlns:p14="http://schemas.microsoft.com/office/powerpoint/2010/main" val="268958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a:defRPr/>
            </a:pPr>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CE1BF0E4-7F95-4B5F-A222-C6AFE1F34E1F}" type="slidenum">
              <a:rPr lang="en-AU" smtClean="0"/>
              <a:pPr>
                <a:defRPr/>
              </a:pPr>
              <a:t>‹#›</a:t>
            </a:fld>
            <a:endParaRPr lang="en-AU"/>
          </a:p>
        </p:txBody>
      </p:sp>
    </p:spTree>
    <p:extLst>
      <p:ext uri="{BB962C8B-B14F-4D97-AF65-F5344CB8AC3E}">
        <p14:creationId xmlns:p14="http://schemas.microsoft.com/office/powerpoint/2010/main" val="301188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a:defRPr/>
            </a:pPr>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7EFF3F6A-3F95-4863-845A-98C5E95477F2}" type="slidenum">
              <a:rPr lang="en-AU" smtClean="0"/>
              <a:pPr>
                <a:defRPr/>
              </a:pPr>
              <a:t>‹#›</a:t>
            </a:fld>
            <a:endParaRPr lang="en-AU"/>
          </a:p>
        </p:txBody>
      </p:sp>
    </p:spTree>
    <p:extLst>
      <p:ext uri="{BB962C8B-B14F-4D97-AF65-F5344CB8AC3E}">
        <p14:creationId xmlns:p14="http://schemas.microsoft.com/office/powerpoint/2010/main" val="353945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AU"/>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32F4AAEB-0329-48FD-A43F-A467C3C828CE}" type="slidenum">
              <a:rPr lang="en-AU" smtClean="0"/>
              <a:pPr>
                <a:defRPr/>
              </a:pPr>
              <a:t>‹#›</a:t>
            </a:fld>
            <a:endParaRPr lang="en-AU"/>
          </a:p>
        </p:txBody>
      </p:sp>
    </p:spTree>
    <p:extLst>
      <p:ext uri="{BB962C8B-B14F-4D97-AF65-F5344CB8AC3E}">
        <p14:creationId xmlns:p14="http://schemas.microsoft.com/office/powerpoint/2010/main" val="43418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9A8D2DCA-1989-424F-AC8B-4404D747CD95}" type="slidenum">
              <a:rPr lang="en-AU" smtClean="0"/>
              <a:pPr>
                <a:defRPr/>
              </a:pPr>
              <a:t>‹#›</a:t>
            </a:fld>
            <a:endParaRPr lang="en-AU"/>
          </a:p>
        </p:txBody>
      </p:sp>
    </p:spTree>
    <p:extLst>
      <p:ext uri="{BB962C8B-B14F-4D97-AF65-F5344CB8AC3E}">
        <p14:creationId xmlns:p14="http://schemas.microsoft.com/office/powerpoint/2010/main" val="33503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603E1DB6-FB1C-4B05-950B-045610C55AB6}" type="slidenum">
              <a:rPr lang="en-AU" smtClean="0"/>
              <a:pPr>
                <a:defRPr/>
              </a:pPr>
              <a:t>‹#›</a:t>
            </a:fld>
            <a:endParaRPr lang="en-AU"/>
          </a:p>
        </p:txBody>
      </p:sp>
    </p:spTree>
    <p:extLst>
      <p:ext uri="{BB962C8B-B14F-4D97-AF65-F5344CB8AC3E}">
        <p14:creationId xmlns:p14="http://schemas.microsoft.com/office/powerpoint/2010/main" val="34957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AE6B8A-8A1E-4CAE-AF47-9F00A0CBF923}" type="slidenum">
              <a:rPr lang="en-AU" smtClean="0"/>
              <a:pPr>
                <a:defRPr/>
              </a:pPr>
              <a:t>‹#›</a:t>
            </a:fld>
            <a:endParaRPr lang="en-AU"/>
          </a:p>
        </p:txBody>
      </p:sp>
    </p:spTree>
    <p:extLst>
      <p:ext uri="{BB962C8B-B14F-4D97-AF65-F5344CB8AC3E}">
        <p14:creationId xmlns:p14="http://schemas.microsoft.com/office/powerpoint/2010/main" val="41080267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BART\Marketing\Presentations\3Screens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548680"/>
            <a:ext cx="10801350" cy="6115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sp>
        <p:nvSpPr>
          <p:cNvPr id="9" name="Rectangle 8"/>
          <p:cNvSpPr/>
          <p:nvPr/>
        </p:nvSpPr>
        <p:spPr>
          <a:xfrm>
            <a:off x="0" y="0"/>
            <a:ext cx="9144000" cy="1772816"/>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1691680" y="332656"/>
            <a:ext cx="5760640" cy="1169551"/>
          </a:xfrm>
          <a:prstGeom prst="rect">
            <a:avLst/>
          </a:prstGeom>
          <a:noFill/>
        </p:spPr>
        <p:txBody>
          <a:bodyPr wrap="square" rtlCol="0">
            <a:spAutoFit/>
          </a:bodyPr>
          <a:lstStyle/>
          <a:p>
            <a:pPr algn="ctr">
              <a:spcAft>
                <a:spcPts val="1200"/>
              </a:spcAft>
            </a:pPr>
            <a:r>
              <a:rPr lang="en-AU" sz="3600" dirty="0" smtClean="0">
                <a:solidFill>
                  <a:schemeClr val="bg1"/>
                </a:solidFill>
                <a:latin typeface="Roboto Light" pitchFamily="2" charset="0"/>
                <a:ea typeface="Roboto Light" pitchFamily="2" charset="0"/>
              </a:rPr>
              <a:t>BART App Walkthrough</a:t>
            </a:r>
          </a:p>
          <a:p>
            <a:pPr algn="ctr">
              <a:spcAft>
                <a:spcPts val="1200"/>
              </a:spcAft>
            </a:pPr>
            <a:r>
              <a:rPr lang="en-AU" sz="2400" dirty="0" smtClean="0">
                <a:solidFill>
                  <a:schemeClr val="bg1"/>
                </a:solidFill>
                <a:latin typeface="Roboto Black" pitchFamily="2" charset="0"/>
                <a:ea typeface="Roboto Black" pitchFamily="2" charset="0"/>
              </a:rPr>
              <a:t>For new BART users</a:t>
            </a:r>
            <a:endParaRPr lang="en-AU" sz="2400" dirty="0">
              <a:solidFill>
                <a:schemeClr val="bg1"/>
              </a:solidFill>
              <a:latin typeface="Roboto Black" pitchFamily="2" charset="0"/>
              <a:ea typeface="Roboto Black" pitchFamily="2" charset="0"/>
            </a:endParaRPr>
          </a:p>
        </p:txBody>
      </p:sp>
      <p:pic>
        <p:nvPicPr>
          <p:cNvPr id="11"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67178" y="-444707"/>
            <a:ext cx="5330832" cy="74580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06136" y="664444"/>
            <a:ext cx="2232294" cy="1398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85000"/>
                    <a:lumOff val="15000"/>
                  </a:schemeClr>
                </a:solidFill>
              </a:rPr>
              <a:t>You can toggle between List View and the Quick View screen</a:t>
            </a:r>
          </a:p>
        </p:txBody>
      </p:sp>
      <p:cxnSp>
        <p:nvCxnSpPr>
          <p:cNvPr id="10" name="Straight Arrow Connector 9"/>
          <p:cNvCxnSpPr/>
          <p:nvPr/>
        </p:nvCxnSpPr>
        <p:spPr>
          <a:xfrm flipV="1">
            <a:off x="2395580" y="1014983"/>
            <a:ext cx="927284" cy="842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12272" y="2894422"/>
            <a:ext cx="2126158" cy="1398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85000"/>
                    <a:lumOff val="15000"/>
                  </a:schemeClr>
                </a:solidFill>
              </a:rPr>
              <a:t>In List View you can see at least 2 pager messages</a:t>
            </a:r>
          </a:p>
        </p:txBody>
      </p:sp>
      <p:cxnSp>
        <p:nvCxnSpPr>
          <p:cNvPr id="16" name="Straight Arrow Connector 15"/>
          <p:cNvCxnSpPr/>
          <p:nvPr/>
        </p:nvCxnSpPr>
        <p:spPr>
          <a:xfrm>
            <a:off x="2584625" y="3284342"/>
            <a:ext cx="872054" cy="445221"/>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1786" y="1716135"/>
            <a:ext cx="883267" cy="144248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9"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List View Screen</a:t>
            </a:r>
          </a:p>
        </p:txBody>
      </p:sp>
      <p:cxnSp>
        <p:nvCxnSpPr>
          <p:cNvPr id="21" name="Straight Arrow Connector 20"/>
          <p:cNvCxnSpPr/>
          <p:nvPr/>
        </p:nvCxnSpPr>
        <p:spPr>
          <a:xfrm flipH="1">
            <a:off x="5674178" y="4216096"/>
            <a:ext cx="644979" cy="56001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6417129" y="2890811"/>
            <a:ext cx="2408481" cy="23180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85000"/>
                    <a:lumOff val="15000"/>
                  </a:schemeClr>
                </a:solidFill>
              </a:rPr>
              <a:t>Tap Red Plus Circle to select:</a:t>
            </a:r>
          </a:p>
          <a:p>
            <a:pPr fontAlgn="auto">
              <a:spcAft>
                <a:spcPts val="0"/>
              </a:spcAft>
            </a:pPr>
            <a:r>
              <a:rPr lang="en-AU" sz="2000" dirty="0" smtClean="0">
                <a:solidFill>
                  <a:schemeClr val="tx1">
                    <a:lumMod val="85000"/>
                    <a:lumOff val="15000"/>
                  </a:schemeClr>
                </a:solidFill>
              </a:rPr>
              <a:t>New Team</a:t>
            </a:r>
          </a:p>
          <a:p>
            <a:pPr fontAlgn="auto">
              <a:spcAft>
                <a:spcPts val="0"/>
              </a:spcAft>
            </a:pPr>
            <a:r>
              <a:rPr lang="en-AU" sz="2000" dirty="0" smtClean="0">
                <a:solidFill>
                  <a:schemeClr val="tx1">
                    <a:lumMod val="85000"/>
                    <a:lumOff val="15000"/>
                  </a:schemeClr>
                </a:solidFill>
              </a:rPr>
              <a:t>New Discussion Message</a:t>
            </a:r>
          </a:p>
          <a:p>
            <a:pPr fontAlgn="auto">
              <a:spcAft>
                <a:spcPts val="0"/>
              </a:spcAft>
            </a:pPr>
            <a:r>
              <a:rPr lang="en-AU" sz="2000" dirty="0" smtClean="0">
                <a:solidFill>
                  <a:schemeClr val="tx1">
                    <a:lumMod val="85000"/>
                    <a:lumOff val="15000"/>
                  </a:schemeClr>
                </a:solidFill>
              </a:rPr>
              <a:t>New Broadcast</a:t>
            </a:r>
          </a:p>
        </p:txBody>
      </p:sp>
    </p:spTree>
    <p:extLst>
      <p:ext uri="{BB962C8B-B14F-4D97-AF65-F5344CB8AC3E}">
        <p14:creationId xmlns:p14="http://schemas.microsoft.com/office/powerpoint/2010/main" val="70928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458" y="163851"/>
            <a:ext cx="2727756" cy="4849344"/>
          </a:xfrm>
          <a:prstGeom prst="rect">
            <a:avLst/>
          </a:prstGeom>
        </p:spPr>
      </p:pic>
      <p:sp>
        <p:nvSpPr>
          <p:cNvPr id="7" name="Content Placeholder 2"/>
          <p:cNvSpPr txBox="1">
            <a:spLocks/>
          </p:cNvSpPr>
          <p:nvPr/>
        </p:nvSpPr>
        <p:spPr>
          <a:xfrm>
            <a:off x="422552" y="2042579"/>
            <a:ext cx="2250224" cy="10598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AU" sz="2000" dirty="0" smtClean="0">
                <a:solidFill>
                  <a:schemeClr val="tx1">
                    <a:lumMod val="85000"/>
                    <a:lumOff val="15000"/>
                  </a:schemeClr>
                </a:solidFill>
              </a:rPr>
              <a:t>Windows Phone app is slightly different</a:t>
            </a:r>
            <a:endParaRPr lang="en-AU" sz="2000" dirty="0">
              <a:solidFill>
                <a:schemeClr val="tx1">
                  <a:lumMod val="85000"/>
                  <a:lumOff val="15000"/>
                </a:schemeClr>
              </a:solidFill>
            </a:endParaRPr>
          </a:p>
          <a:p>
            <a:pPr algn="ctr" fontAlgn="auto">
              <a:spcAft>
                <a:spcPts val="0"/>
              </a:spcAft>
            </a:pPr>
            <a:endParaRPr lang="en-AU" sz="2000" dirty="0" smtClean="0">
              <a:solidFill>
                <a:schemeClr val="tx1">
                  <a:lumMod val="85000"/>
                  <a:lumOff val="15000"/>
                </a:schemeClr>
              </a:solidFill>
            </a:endParaRPr>
          </a:p>
        </p:txBody>
      </p:sp>
      <p:cxnSp>
        <p:nvCxnSpPr>
          <p:cNvPr id="10" name="Straight Arrow Connector 9"/>
          <p:cNvCxnSpPr>
            <a:stCxn id="7" idx="0"/>
          </p:cNvCxnSpPr>
          <p:nvPr/>
        </p:nvCxnSpPr>
        <p:spPr>
          <a:xfrm flipV="1">
            <a:off x="1547664" y="751114"/>
            <a:ext cx="1505779" cy="1291465"/>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71750" y="4539343"/>
            <a:ext cx="1118507" cy="57469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1403269" y="5114039"/>
            <a:ext cx="6337463" cy="4830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AU" sz="2000" dirty="0" smtClean="0"/>
              <a:t>List View         Discussions         Availability         Settings</a:t>
            </a:r>
          </a:p>
          <a:p>
            <a:pPr algn="ctr" fontAlgn="auto">
              <a:spcAft>
                <a:spcPts val="0"/>
              </a:spcAft>
            </a:pPr>
            <a:endParaRPr lang="en-AU" sz="2000" dirty="0" smtClean="0"/>
          </a:p>
          <a:p>
            <a:pPr algn="ctr" fontAlgn="auto">
              <a:spcAft>
                <a:spcPts val="0"/>
              </a:spcAft>
            </a:pPr>
            <a:endParaRPr lang="en-AU" sz="2000" dirty="0"/>
          </a:p>
        </p:txBody>
      </p:sp>
      <p:cxnSp>
        <p:nvCxnSpPr>
          <p:cNvPr id="29" name="Straight Arrow Connector 28"/>
          <p:cNvCxnSpPr/>
          <p:nvPr/>
        </p:nvCxnSpPr>
        <p:spPr>
          <a:xfrm flipV="1">
            <a:off x="3809302" y="4597546"/>
            <a:ext cx="401375" cy="516494"/>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841421" y="4597546"/>
            <a:ext cx="401032" cy="516494"/>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5306786" y="4539343"/>
            <a:ext cx="1502230" cy="57469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438541" y="1328047"/>
            <a:ext cx="2174780" cy="292509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85000"/>
                    <a:lumOff val="15000"/>
                  </a:schemeClr>
                </a:solidFill>
              </a:rPr>
              <a:t>Windows Phone app has less features than the Android and iPhone app, however all of the basic features are available</a:t>
            </a:r>
            <a:endParaRPr lang="en-AU" sz="2000" dirty="0">
              <a:solidFill>
                <a:schemeClr val="tx1">
                  <a:lumMod val="85000"/>
                  <a:lumOff val="15000"/>
                </a:schemeClr>
              </a:solidFill>
            </a:endParaRPr>
          </a:p>
          <a:p>
            <a:pPr fontAlgn="auto">
              <a:spcAft>
                <a:spcPts val="0"/>
              </a:spcAft>
            </a:pPr>
            <a:endParaRPr lang="en-AU" sz="2000" dirty="0" smtClean="0">
              <a:solidFill>
                <a:schemeClr val="tx1">
                  <a:lumMod val="85000"/>
                  <a:lumOff val="15000"/>
                </a:schemeClr>
              </a:solidFill>
            </a:endParaRPr>
          </a:p>
        </p:txBody>
      </p:sp>
      <p:sp>
        <p:nvSpPr>
          <p:cNvPr id="15" name="Rectangle 14"/>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8"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Windows Phone App</a:t>
            </a:r>
          </a:p>
        </p:txBody>
      </p:sp>
    </p:spTree>
    <p:extLst>
      <p:ext uri="{BB962C8B-B14F-4D97-AF65-F5344CB8AC3E}">
        <p14:creationId xmlns:p14="http://schemas.microsoft.com/office/powerpoint/2010/main" val="12331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6082" y="4619478"/>
            <a:ext cx="2235717" cy="1188248"/>
          </a:xfrm>
        </p:spPr>
        <p:txBody>
          <a:bodyPr>
            <a:normAutofit/>
          </a:bodyPr>
          <a:lstStyle/>
          <a:p>
            <a:pPr marL="0" indent="0">
              <a:buNone/>
            </a:pPr>
            <a:r>
              <a:rPr lang="en-AU" sz="2000" dirty="0" smtClean="0">
                <a:solidFill>
                  <a:schemeClr val="tx1">
                    <a:lumMod val="85000"/>
                    <a:lumOff val="15000"/>
                  </a:schemeClr>
                </a:solidFill>
              </a:rPr>
              <a:t>Picks up your Roster’s status</a:t>
            </a:r>
            <a:endParaRPr lang="en-AU" sz="2000" dirty="0">
              <a:solidFill>
                <a:schemeClr val="tx1">
                  <a:lumMod val="85000"/>
                  <a:lumOff val="15000"/>
                </a:schemeClr>
              </a:solidFill>
            </a:endParaRPr>
          </a:p>
        </p:txBody>
      </p:sp>
      <p:cxnSp>
        <p:nvCxnSpPr>
          <p:cNvPr id="6" name="Straight Arrow Connector 5"/>
          <p:cNvCxnSpPr/>
          <p:nvPr/>
        </p:nvCxnSpPr>
        <p:spPr>
          <a:xfrm flipH="1">
            <a:off x="6006178" y="1265302"/>
            <a:ext cx="699904" cy="9152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42103" y="1627367"/>
            <a:ext cx="2062254" cy="1524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85000"/>
                    <a:lumOff val="15000"/>
                  </a:schemeClr>
                </a:solidFill>
              </a:rPr>
              <a:t>Attendance by numbers. It appears you need the latest app for this to work.</a:t>
            </a:r>
          </a:p>
          <a:p>
            <a:pPr algn="r" fontAlgn="auto">
              <a:spcAft>
                <a:spcPts val="0"/>
              </a:spcAft>
            </a:pPr>
            <a:endParaRPr lang="en-AU" sz="2000" dirty="0">
              <a:solidFill>
                <a:schemeClr val="tx1">
                  <a:lumMod val="85000"/>
                  <a:lumOff val="15000"/>
                </a:schemeClr>
              </a:solidFill>
            </a:endParaRPr>
          </a:p>
          <a:p>
            <a:pPr algn="r" fontAlgn="auto">
              <a:spcAft>
                <a:spcPts val="0"/>
              </a:spcAft>
            </a:pPr>
            <a:endParaRPr lang="en-AU" sz="2000" dirty="0" smtClean="0">
              <a:solidFill>
                <a:schemeClr val="tx1">
                  <a:lumMod val="85000"/>
                  <a:lumOff val="15000"/>
                </a:schemeClr>
              </a:solidFill>
            </a:endParaRPr>
          </a:p>
        </p:txBody>
      </p:sp>
      <p:cxnSp>
        <p:nvCxnSpPr>
          <p:cNvPr id="10" name="Straight Arrow Connector 9"/>
          <p:cNvCxnSpPr/>
          <p:nvPr/>
        </p:nvCxnSpPr>
        <p:spPr>
          <a:xfrm flipV="1">
            <a:off x="2038153" y="2323712"/>
            <a:ext cx="839659" cy="1248713"/>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61507" y="1088059"/>
            <a:ext cx="616305" cy="745049"/>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61507" y="3805646"/>
            <a:ext cx="576684" cy="64389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449545" y="3351990"/>
            <a:ext cx="1588607" cy="7138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85000"/>
                    <a:lumOff val="15000"/>
                  </a:schemeClr>
                </a:solidFill>
              </a:rPr>
              <a:t>List of who’s attending</a:t>
            </a:r>
          </a:p>
          <a:p>
            <a:pPr algn="r" fontAlgn="auto">
              <a:spcAft>
                <a:spcPts val="0"/>
              </a:spcAft>
            </a:pPr>
            <a:endParaRPr lang="en-AU" sz="2000" dirty="0">
              <a:solidFill>
                <a:schemeClr val="tx1">
                  <a:lumMod val="85000"/>
                  <a:lumOff val="15000"/>
                </a:schemeClr>
              </a:solidFill>
            </a:endParaRPr>
          </a:p>
          <a:p>
            <a:pPr algn="r" fontAlgn="auto">
              <a:spcAft>
                <a:spcPts val="0"/>
              </a:spcAft>
            </a:pPr>
            <a:endParaRPr lang="en-AU" sz="2000" dirty="0" smtClean="0">
              <a:solidFill>
                <a:schemeClr val="tx1">
                  <a:lumMod val="85000"/>
                  <a:lumOff val="15000"/>
                </a:schemeClr>
              </a:solidFill>
            </a:endParaRPr>
          </a:p>
          <a:p>
            <a:pPr marL="0" indent="0" algn="r" fontAlgn="auto">
              <a:spcAft>
                <a:spcPts val="0"/>
              </a:spcAft>
              <a:buNone/>
            </a:pPr>
            <a:endParaRPr lang="en-AU" sz="2000" dirty="0">
              <a:solidFill>
                <a:schemeClr val="tx1">
                  <a:lumMod val="85000"/>
                  <a:lumOff val="15000"/>
                </a:schemeClr>
              </a:solidFill>
            </a:endParaRPr>
          </a:p>
        </p:txBody>
      </p:sp>
      <p:sp>
        <p:nvSpPr>
          <p:cNvPr id="14" name="Content Placeholder 2"/>
          <p:cNvSpPr txBox="1">
            <a:spLocks/>
          </p:cNvSpPr>
          <p:nvPr/>
        </p:nvSpPr>
        <p:spPr>
          <a:xfrm>
            <a:off x="142103" y="4318353"/>
            <a:ext cx="2129177" cy="8056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85000"/>
                    <a:lumOff val="15000"/>
                  </a:schemeClr>
                </a:solidFill>
              </a:rPr>
              <a:t>List of who is NOT attending</a:t>
            </a:r>
          </a:p>
          <a:p>
            <a:pPr algn="r" fontAlgn="auto">
              <a:spcAft>
                <a:spcPts val="0"/>
              </a:spcAft>
            </a:pPr>
            <a:endParaRPr lang="en-AU" sz="2000" dirty="0" smtClean="0">
              <a:solidFill>
                <a:schemeClr val="tx1">
                  <a:lumMod val="85000"/>
                  <a:lumOff val="15000"/>
                </a:schemeClr>
              </a:solidFill>
            </a:endParaRPr>
          </a:p>
          <a:p>
            <a:pPr marL="0" indent="0" algn="r" fontAlgn="auto">
              <a:spcAft>
                <a:spcPts val="0"/>
              </a:spcAft>
              <a:buNone/>
            </a:pPr>
            <a:endParaRPr lang="en-AU" sz="2000" dirty="0">
              <a:solidFill>
                <a:schemeClr val="tx1">
                  <a:lumMod val="85000"/>
                  <a:lumOff val="15000"/>
                </a:schemeClr>
              </a:solidFill>
            </a:endParaRPr>
          </a:p>
        </p:txBody>
      </p:sp>
      <p:sp>
        <p:nvSpPr>
          <p:cNvPr id="15" name="Content Placeholder 2"/>
          <p:cNvSpPr txBox="1">
            <a:spLocks/>
          </p:cNvSpPr>
          <p:nvPr/>
        </p:nvSpPr>
        <p:spPr>
          <a:xfrm>
            <a:off x="6706082" y="262662"/>
            <a:ext cx="2344931" cy="5529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2000" dirty="0" smtClean="0">
                <a:solidFill>
                  <a:schemeClr val="tx1">
                    <a:lumMod val="85000"/>
                    <a:lumOff val="15000"/>
                  </a:schemeClr>
                </a:solidFill>
              </a:rPr>
              <a:t>Refresh</a:t>
            </a:r>
            <a:endParaRPr lang="en-AU" sz="2000" dirty="0">
              <a:solidFill>
                <a:schemeClr val="tx1">
                  <a:lumMod val="85000"/>
                  <a:lumOff val="15000"/>
                </a:schemeClr>
              </a:solidFill>
            </a:endParaRPr>
          </a:p>
        </p:txBody>
      </p:sp>
      <p:sp>
        <p:nvSpPr>
          <p:cNvPr id="17" name="Content Placeholder 2"/>
          <p:cNvSpPr txBox="1">
            <a:spLocks/>
          </p:cNvSpPr>
          <p:nvPr/>
        </p:nvSpPr>
        <p:spPr>
          <a:xfrm>
            <a:off x="6706082" y="1088059"/>
            <a:ext cx="2344931" cy="13383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smtClean="0">
                <a:solidFill>
                  <a:schemeClr val="tx1">
                    <a:lumMod val="85000"/>
                    <a:lumOff val="15000"/>
                  </a:schemeClr>
                </a:solidFill>
              </a:rPr>
              <a:t>Qualification by numbers. This feature is not fully enabled yet.</a:t>
            </a:r>
          </a:p>
          <a:p>
            <a:pPr marL="0" indent="0" fontAlgn="auto">
              <a:spcAft>
                <a:spcPts val="0"/>
              </a:spcAft>
              <a:buNone/>
            </a:pPr>
            <a:endParaRPr lang="en-AU" sz="2000" dirty="0">
              <a:solidFill>
                <a:schemeClr val="tx1">
                  <a:lumMod val="85000"/>
                  <a:lumOff val="15000"/>
                </a:schemeClr>
              </a:solidFill>
            </a:endParaRPr>
          </a:p>
        </p:txBody>
      </p:sp>
      <p:sp>
        <p:nvSpPr>
          <p:cNvPr id="18" name="Content Placeholder 2"/>
          <p:cNvSpPr txBox="1">
            <a:spLocks/>
          </p:cNvSpPr>
          <p:nvPr/>
        </p:nvSpPr>
        <p:spPr>
          <a:xfrm>
            <a:off x="6706082" y="145006"/>
            <a:ext cx="2344931" cy="8097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sz="2000" dirty="0"/>
          </a:p>
          <a:p>
            <a:pPr fontAlgn="auto">
              <a:spcAft>
                <a:spcPts val="0"/>
              </a:spcAft>
            </a:pPr>
            <a:endParaRPr lang="en-AU" sz="2000" dirty="0" smtClean="0"/>
          </a:p>
          <a:p>
            <a:pPr marL="0" indent="0" fontAlgn="auto">
              <a:spcAft>
                <a:spcPts val="0"/>
              </a:spcAft>
              <a:buNone/>
            </a:pPr>
            <a:endParaRPr lang="en-AU" sz="2000" dirty="0"/>
          </a:p>
        </p:txBody>
      </p:sp>
      <p:cxnSp>
        <p:nvCxnSpPr>
          <p:cNvPr id="20" name="Straight Arrow Connector 19"/>
          <p:cNvCxnSpPr/>
          <p:nvPr/>
        </p:nvCxnSpPr>
        <p:spPr>
          <a:xfrm flipH="1" flipV="1">
            <a:off x="6092646" y="4721185"/>
            <a:ext cx="578509" cy="50495"/>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564" y="314353"/>
            <a:ext cx="3112612" cy="5524886"/>
          </a:xfrm>
          <a:prstGeom prst="rect">
            <a:avLst/>
          </a:prstGeom>
        </p:spPr>
      </p:pic>
      <p:sp>
        <p:nvSpPr>
          <p:cNvPr id="39" name="Content Placeholder 2"/>
          <p:cNvSpPr txBox="1">
            <a:spLocks/>
          </p:cNvSpPr>
          <p:nvPr/>
        </p:nvSpPr>
        <p:spPr>
          <a:xfrm>
            <a:off x="71385" y="706059"/>
            <a:ext cx="2344931" cy="764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buNone/>
            </a:pPr>
            <a:r>
              <a:rPr lang="en-AU" sz="2000" dirty="0" smtClean="0">
                <a:solidFill>
                  <a:schemeClr val="tx1">
                    <a:lumMod val="85000"/>
                    <a:lumOff val="15000"/>
                  </a:schemeClr>
                </a:solidFill>
              </a:rPr>
              <a:t>Goes back to Quick View screen</a:t>
            </a:r>
            <a:endParaRPr lang="en-AU" sz="2000" dirty="0">
              <a:solidFill>
                <a:schemeClr val="tx1">
                  <a:lumMod val="85000"/>
                  <a:lumOff val="15000"/>
                </a:schemeClr>
              </a:solidFill>
            </a:endParaRPr>
          </a:p>
        </p:txBody>
      </p:sp>
      <p:cxnSp>
        <p:nvCxnSpPr>
          <p:cNvPr id="40" name="Straight Arrow Connector 39"/>
          <p:cNvCxnSpPr/>
          <p:nvPr/>
        </p:nvCxnSpPr>
        <p:spPr>
          <a:xfrm flipV="1">
            <a:off x="2457982" y="683489"/>
            <a:ext cx="477248" cy="235704"/>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26"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Attendees</a:t>
            </a:r>
          </a:p>
        </p:txBody>
      </p:sp>
      <p:cxnSp>
        <p:nvCxnSpPr>
          <p:cNvPr id="21" name="Straight Arrow Connector 20"/>
          <p:cNvCxnSpPr>
            <a:stCxn id="18" idx="1"/>
          </p:cNvCxnSpPr>
          <p:nvPr/>
        </p:nvCxnSpPr>
        <p:spPr>
          <a:xfrm flipH="1">
            <a:off x="5878286" y="549877"/>
            <a:ext cx="827796" cy="6843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3" grpId="0"/>
      <p:bldP spid="14" grpId="0"/>
      <p:bldP spid="15" grpId="0"/>
      <p:bldP spid="1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146889" y="1539450"/>
            <a:ext cx="2801168" cy="8263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005" y="497200"/>
            <a:ext cx="2905469" cy="5165278"/>
          </a:xfrm>
          <a:prstGeom prst="rect">
            <a:avLst/>
          </a:prstGeom>
        </p:spPr>
      </p:pic>
      <p:pic>
        <p:nvPicPr>
          <p:cNvPr id="3" name="Picture 2"/>
          <p:cNvPicPr>
            <a:picLocks noChangeAspect="1"/>
          </p:cNvPicPr>
          <p:nvPr/>
        </p:nvPicPr>
        <p:blipFill>
          <a:blip r:embed="rId3"/>
          <a:stretch>
            <a:fillRect/>
          </a:stretch>
        </p:blipFill>
        <p:spPr>
          <a:xfrm>
            <a:off x="2967005" y="1635938"/>
            <a:ext cx="2919846" cy="3640199"/>
          </a:xfrm>
          <a:prstGeom prst="rect">
            <a:avLst/>
          </a:prstGeom>
        </p:spPr>
      </p:pic>
      <p:sp>
        <p:nvSpPr>
          <p:cNvPr id="7" name="Content Placeholder 2"/>
          <p:cNvSpPr txBox="1">
            <a:spLocks/>
          </p:cNvSpPr>
          <p:nvPr/>
        </p:nvSpPr>
        <p:spPr>
          <a:xfrm>
            <a:off x="357857" y="1048386"/>
            <a:ext cx="1981326" cy="4495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Incident location</a:t>
            </a:r>
            <a:endParaRPr lang="en-AU" sz="2000" dirty="0">
              <a:solidFill>
                <a:schemeClr val="tx1">
                  <a:lumMod val="75000"/>
                  <a:lumOff val="25000"/>
                </a:schemeClr>
              </a:solidFill>
            </a:endParaRPr>
          </a:p>
        </p:txBody>
      </p:sp>
      <p:cxnSp>
        <p:nvCxnSpPr>
          <p:cNvPr id="12" name="Straight Arrow Connector 11"/>
          <p:cNvCxnSpPr/>
          <p:nvPr/>
        </p:nvCxnSpPr>
        <p:spPr>
          <a:xfrm>
            <a:off x="2339183" y="1908782"/>
            <a:ext cx="1723770" cy="219857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2339183" y="1273146"/>
            <a:ext cx="1591770" cy="100496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635203" y="1698670"/>
            <a:ext cx="1703980" cy="4202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Your location</a:t>
            </a:r>
          </a:p>
        </p:txBody>
      </p:sp>
      <p:cxnSp>
        <p:nvCxnSpPr>
          <p:cNvPr id="9" name="Straight Arrow Connector 8"/>
          <p:cNvCxnSpPr/>
          <p:nvPr/>
        </p:nvCxnSpPr>
        <p:spPr>
          <a:xfrm flipH="1">
            <a:off x="5725604" y="1909060"/>
            <a:ext cx="421285" cy="1965"/>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179545" y="295021"/>
            <a:ext cx="2801168" cy="12919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smtClean="0">
                <a:solidFill>
                  <a:schemeClr val="tx1">
                    <a:lumMod val="75000"/>
                    <a:lumOff val="25000"/>
                  </a:schemeClr>
                </a:solidFill>
              </a:rPr>
              <a:t>Sometimes BART is unable to pick up the exact location from the pager message. E.g.</a:t>
            </a:r>
          </a:p>
        </p:txBody>
      </p:sp>
      <p:sp>
        <p:nvSpPr>
          <p:cNvPr id="16" name="Content Placeholder 2"/>
          <p:cNvSpPr txBox="1">
            <a:spLocks/>
          </p:cNvSpPr>
          <p:nvPr/>
        </p:nvSpPr>
        <p:spPr>
          <a:xfrm>
            <a:off x="265045" y="2504445"/>
            <a:ext cx="2320678" cy="26838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a:solidFill>
                  <a:schemeClr val="tx1">
                    <a:lumMod val="75000"/>
                    <a:lumOff val="25000"/>
                  </a:schemeClr>
                </a:solidFill>
              </a:rPr>
              <a:t>If you hold the incident location icon down within the smartphone </a:t>
            </a:r>
            <a:r>
              <a:rPr lang="en-AU" sz="2000" dirty="0" smtClean="0">
                <a:solidFill>
                  <a:schemeClr val="tx1">
                    <a:lumMod val="75000"/>
                    <a:lumOff val="25000"/>
                  </a:schemeClr>
                </a:solidFill>
              </a:rPr>
              <a:t>app, </a:t>
            </a:r>
            <a:r>
              <a:rPr lang="en-AU" sz="2000" dirty="0">
                <a:solidFill>
                  <a:schemeClr val="tx1">
                    <a:lumMod val="75000"/>
                    <a:lumOff val="25000"/>
                  </a:schemeClr>
                </a:solidFill>
              </a:rPr>
              <a:t>you will be able to move it around to the correct </a:t>
            </a:r>
            <a:r>
              <a:rPr lang="en-AU" sz="2000" dirty="0" smtClean="0">
                <a:solidFill>
                  <a:schemeClr val="tx1">
                    <a:lumMod val="75000"/>
                    <a:lumOff val="25000"/>
                  </a:schemeClr>
                </a:solidFill>
              </a:rPr>
              <a:t>location. Only available on Android and Apple</a:t>
            </a:r>
            <a:endParaRPr lang="en-AU" sz="2000" dirty="0">
              <a:solidFill>
                <a:schemeClr val="tx1">
                  <a:lumMod val="75000"/>
                  <a:lumOff val="25000"/>
                </a:schemeClr>
              </a:solidFill>
            </a:endParaRPr>
          </a:p>
          <a:p>
            <a:pPr algn="r" fontAlgn="auto">
              <a:spcAft>
                <a:spcPts val="0"/>
              </a:spcAft>
            </a:pPr>
            <a:endParaRPr lang="en-AU" sz="2000" dirty="0" smtClean="0">
              <a:solidFill>
                <a:schemeClr val="tx1">
                  <a:lumMod val="75000"/>
                  <a:lumOff val="25000"/>
                </a:schemeClr>
              </a:solidFill>
            </a:endParaRPr>
          </a:p>
          <a:p>
            <a:pPr marL="0" indent="0" algn="r" fontAlgn="auto">
              <a:spcAft>
                <a:spcPts val="0"/>
              </a:spcAft>
              <a:buNone/>
            </a:pPr>
            <a:endParaRPr lang="en-AU" sz="2000" dirty="0">
              <a:solidFill>
                <a:schemeClr val="tx1">
                  <a:lumMod val="75000"/>
                  <a:lumOff val="25000"/>
                </a:schemeClr>
              </a:solidFill>
            </a:endParaRPr>
          </a:p>
        </p:txBody>
      </p:sp>
      <p:sp>
        <p:nvSpPr>
          <p:cNvPr id="17" name="Content Placeholder 2"/>
          <p:cNvSpPr txBox="1">
            <a:spLocks/>
          </p:cNvSpPr>
          <p:nvPr/>
        </p:nvSpPr>
        <p:spPr>
          <a:xfrm>
            <a:off x="6245678" y="3579256"/>
            <a:ext cx="2608938" cy="1817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75000"/>
                    <a:lumOff val="25000"/>
                  </a:schemeClr>
                </a:solidFill>
              </a:rPr>
              <a:t>You can use your smartphone for navigation by following the route marked on the map OR use the directions tab</a:t>
            </a:r>
          </a:p>
          <a:p>
            <a:pPr fontAlgn="auto">
              <a:spcAft>
                <a:spcPts val="0"/>
              </a:spcAft>
            </a:pPr>
            <a:endParaRPr lang="en-AU" sz="2000" dirty="0">
              <a:solidFill>
                <a:schemeClr val="tx1">
                  <a:lumMod val="75000"/>
                  <a:lumOff val="25000"/>
                </a:schemeClr>
              </a:solidFill>
            </a:endParaRPr>
          </a:p>
          <a:p>
            <a:pPr fontAlgn="auto">
              <a:spcAft>
                <a:spcPts val="0"/>
              </a:spcAft>
            </a:pPr>
            <a:endParaRPr lang="en-AU" sz="2000" dirty="0" smtClean="0">
              <a:solidFill>
                <a:schemeClr val="tx1">
                  <a:lumMod val="75000"/>
                  <a:lumOff val="25000"/>
                </a:schemeClr>
              </a:solidFill>
            </a:endParaRPr>
          </a:p>
          <a:p>
            <a:pPr marL="0" indent="0" fontAlgn="auto">
              <a:spcAft>
                <a:spcPts val="0"/>
              </a:spcAft>
              <a:buNone/>
            </a:pPr>
            <a:endParaRPr lang="en-AU" sz="2000" dirty="0">
              <a:solidFill>
                <a:schemeClr val="tx1">
                  <a:lumMod val="75000"/>
                  <a:lumOff val="25000"/>
                </a:schemeClr>
              </a:solidFill>
            </a:endParaRPr>
          </a:p>
        </p:txBody>
      </p:sp>
      <p:cxnSp>
        <p:nvCxnSpPr>
          <p:cNvPr id="22" name="Straight Arrow Connector 21"/>
          <p:cNvCxnSpPr/>
          <p:nvPr/>
        </p:nvCxnSpPr>
        <p:spPr>
          <a:xfrm flipH="1" flipV="1">
            <a:off x="4558776" y="3777528"/>
            <a:ext cx="1588113" cy="22986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21" name="Picture 2" descr="D:\BART\Marketing\Logo\Whit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Map Screen</a:t>
            </a:r>
          </a:p>
        </p:txBody>
      </p:sp>
      <p:sp>
        <p:nvSpPr>
          <p:cNvPr id="6" name="Rectangle 5"/>
          <p:cNvSpPr/>
          <p:nvPr/>
        </p:nvSpPr>
        <p:spPr>
          <a:xfrm>
            <a:off x="6245678" y="1635938"/>
            <a:ext cx="2608937" cy="646331"/>
          </a:xfrm>
          <a:prstGeom prst="rect">
            <a:avLst/>
          </a:prstGeom>
        </p:spPr>
        <p:txBody>
          <a:bodyPr wrap="square">
            <a:spAutoFit/>
          </a:bodyPr>
          <a:lstStyle/>
          <a:p>
            <a:pPr marL="0" indent="0">
              <a:buNone/>
            </a:pPr>
            <a:r>
              <a:rPr lang="en-AU" sz="1200" b="1" dirty="0">
                <a:solidFill>
                  <a:schemeClr val="tx1">
                    <a:lumMod val="75000"/>
                    <a:lumOff val="25000"/>
                  </a:schemeClr>
                </a:solidFill>
              </a:rPr>
              <a:t>@PETALUMA WINES #137/003 254 PFEIFFER RD </a:t>
            </a:r>
            <a:r>
              <a:rPr lang="en-AU" sz="1200" b="1" dirty="0" smtClean="0">
                <a:solidFill>
                  <a:schemeClr val="tx1">
                    <a:lumMod val="75000"/>
                    <a:lumOff val="25000"/>
                  </a:schemeClr>
                </a:solidFill>
              </a:rPr>
              <a:t>WOODSIDE,MAP:ADL </a:t>
            </a:r>
            <a:r>
              <a:rPr lang="en-AU" sz="1200" b="1" dirty="0">
                <a:solidFill>
                  <a:schemeClr val="tx1">
                    <a:lumMod val="75000"/>
                    <a:lumOff val="25000"/>
                  </a:schemeClr>
                </a:solidFill>
              </a:rPr>
              <a:t>137 M3,</a:t>
            </a:r>
          </a:p>
        </p:txBody>
      </p:sp>
      <p:sp>
        <p:nvSpPr>
          <p:cNvPr id="8" name="Rectangle 7"/>
          <p:cNvSpPr/>
          <p:nvPr/>
        </p:nvSpPr>
        <p:spPr>
          <a:xfrm>
            <a:off x="6245678" y="2389866"/>
            <a:ext cx="2608937" cy="1015663"/>
          </a:xfrm>
          <a:prstGeom prst="rect">
            <a:avLst/>
          </a:prstGeom>
        </p:spPr>
        <p:txBody>
          <a:bodyPr wrap="square">
            <a:spAutoFit/>
          </a:bodyPr>
          <a:lstStyle/>
          <a:p>
            <a:pPr marL="0" indent="0">
              <a:buNone/>
            </a:pPr>
            <a:r>
              <a:rPr lang="en-AU" sz="2000" dirty="0">
                <a:solidFill>
                  <a:schemeClr val="tx1">
                    <a:lumMod val="75000"/>
                    <a:lumOff val="25000"/>
                  </a:schemeClr>
                </a:solidFill>
                <a:latin typeface="+mn-lt"/>
                <a:cs typeface="Arial" pitchFamily="34" charset="0"/>
              </a:rPr>
              <a:t>There is a Wine Ct, Petaluma, California, United States</a:t>
            </a:r>
          </a:p>
        </p:txBody>
      </p:sp>
    </p:spTree>
    <p:extLst>
      <p:ext uri="{BB962C8B-B14F-4D97-AF65-F5344CB8AC3E}">
        <p14:creationId xmlns:p14="http://schemas.microsoft.com/office/powerpoint/2010/main" val="56031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13" grpId="0"/>
      <p:bldP spid="11" grpId="0"/>
      <p:bldP spid="16" grpId="0"/>
      <p:bldP spid="17"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045" y="706841"/>
            <a:ext cx="8215853" cy="3056895"/>
          </a:xfrm>
        </p:spPr>
        <p:txBody>
          <a:bodyPr>
            <a:normAutofit/>
          </a:bodyPr>
          <a:lstStyle/>
          <a:p>
            <a:pPr marL="0" lvl="0" indent="0">
              <a:buNone/>
            </a:pPr>
            <a:r>
              <a:rPr lang="en-AU" sz="2200" b="1" dirty="0" smtClean="0">
                <a:solidFill>
                  <a:schemeClr val="tx1">
                    <a:lumMod val="75000"/>
                    <a:lumOff val="25000"/>
                  </a:schemeClr>
                </a:solidFill>
              </a:rPr>
              <a:t>Checking </a:t>
            </a:r>
            <a:r>
              <a:rPr lang="en-AU" sz="2200" b="1" dirty="0">
                <a:solidFill>
                  <a:schemeClr val="tx1">
                    <a:lumMod val="75000"/>
                    <a:lumOff val="25000"/>
                  </a:schemeClr>
                </a:solidFill>
              </a:rPr>
              <a:t>availability for a total fire ban day or severe weather </a:t>
            </a:r>
            <a:r>
              <a:rPr lang="en-AU" sz="2200" b="1" dirty="0" smtClean="0">
                <a:solidFill>
                  <a:schemeClr val="tx1">
                    <a:lumMod val="75000"/>
                    <a:lumOff val="25000"/>
                  </a:schemeClr>
                </a:solidFill>
              </a:rPr>
              <a:t>event:</a:t>
            </a:r>
          </a:p>
          <a:p>
            <a:pPr marL="0" lvl="0" indent="0">
              <a:buNone/>
            </a:pPr>
            <a:endParaRPr lang="en-AU" sz="2200" dirty="0">
              <a:solidFill>
                <a:schemeClr val="tx1">
                  <a:lumMod val="75000"/>
                  <a:lumOff val="25000"/>
                </a:schemeClr>
              </a:solidFill>
            </a:endParaRPr>
          </a:p>
          <a:p>
            <a:r>
              <a:rPr lang="en-AU" sz="2200" dirty="0" smtClean="0">
                <a:solidFill>
                  <a:schemeClr val="tx1">
                    <a:lumMod val="75000"/>
                    <a:lumOff val="25000"/>
                  </a:schemeClr>
                </a:solidFill>
              </a:rPr>
              <a:t>A </a:t>
            </a:r>
            <a:r>
              <a:rPr lang="en-AU" sz="2200" dirty="0">
                <a:solidFill>
                  <a:schemeClr val="tx1">
                    <a:lumMod val="75000"/>
                    <a:lumOff val="25000"/>
                  </a:schemeClr>
                </a:solidFill>
              </a:rPr>
              <a:t>pager message will be sent asking who will be </a:t>
            </a:r>
            <a:r>
              <a:rPr lang="en-AU" sz="2200" dirty="0" smtClean="0">
                <a:solidFill>
                  <a:schemeClr val="tx1">
                    <a:lumMod val="75000"/>
                    <a:lumOff val="25000"/>
                  </a:schemeClr>
                </a:solidFill>
              </a:rPr>
              <a:t>available. </a:t>
            </a:r>
          </a:p>
          <a:p>
            <a:r>
              <a:rPr lang="en-AU" sz="2200" dirty="0" smtClean="0">
                <a:solidFill>
                  <a:schemeClr val="tx1">
                    <a:lumMod val="75000"/>
                    <a:lumOff val="25000"/>
                  </a:schemeClr>
                </a:solidFill>
              </a:rPr>
              <a:t>Members </a:t>
            </a:r>
            <a:r>
              <a:rPr lang="en-AU" sz="2200" dirty="0">
                <a:solidFill>
                  <a:schemeClr val="tx1">
                    <a:lumMod val="75000"/>
                    <a:lumOff val="25000"/>
                  </a:schemeClr>
                </a:solidFill>
              </a:rPr>
              <a:t>will use the BART smartphone </a:t>
            </a:r>
            <a:r>
              <a:rPr lang="en-AU" sz="2200" dirty="0" smtClean="0">
                <a:solidFill>
                  <a:schemeClr val="tx1">
                    <a:lumMod val="75000"/>
                    <a:lumOff val="25000"/>
                  </a:schemeClr>
                </a:solidFill>
              </a:rPr>
              <a:t>app </a:t>
            </a:r>
            <a:r>
              <a:rPr lang="en-AU" sz="2200" dirty="0">
                <a:solidFill>
                  <a:schemeClr val="tx1">
                    <a:lumMod val="75000"/>
                    <a:lumOff val="25000"/>
                  </a:schemeClr>
                </a:solidFill>
              </a:rPr>
              <a:t>to give thumbs up or thumbs down to state their availability. </a:t>
            </a:r>
            <a:endParaRPr lang="en-AU" sz="2200" dirty="0" smtClean="0">
              <a:solidFill>
                <a:schemeClr val="tx1">
                  <a:lumMod val="75000"/>
                  <a:lumOff val="25000"/>
                </a:schemeClr>
              </a:solidFill>
            </a:endParaRPr>
          </a:p>
          <a:p>
            <a:r>
              <a:rPr lang="en-AU" sz="2200" dirty="0" smtClean="0">
                <a:solidFill>
                  <a:schemeClr val="tx1">
                    <a:lumMod val="75000"/>
                    <a:lumOff val="25000"/>
                  </a:schemeClr>
                </a:solidFill>
              </a:rPr>
              <a:t>Users </a:t>
            </a:r>
            <a:r>
              <a:rPr lang="en-AU" sz="2200" dirty="0">
                <a:solidFill>
                  <a:schemeClr val="tx1">
                    <a:lumMod val="75000"/>
                    <a:lumOff val="25000"/>
                  </a:schemeClr>
                </a:solidFill>
              </a:rPr>
              <a:t>can easily update their status during the day using this </a:t>
            </a:r>
            <a:r>
              <a:rPr lang="en-AU" sz="2200" dirty="0" smtClean="0">
                <a:solidFill>
                  <a:schemeClr val="tx1">
                    <a:lumMod val="75000"/>
                    <a:lumOff val="25000"/>
                  </a:schemeClr>
                </a:solidFill>
              </a:rPr>
              <a:t>method.</a:t>
            </a:r>
          </a:p>
          <a:p>
            <a:r>
              <a:rPr lang="en-AU" sz="2200" dirty="0" smtClean="0">
                <a:solidFill>
                  <a:schemeClr val="tx1">
                    <a:lumMod val="75000"/>
                    <a:lumOff val="25000"/>
                  </a:schemeClr>
                </a:solidFill>
              </a:rPr>
              <a:t>Non-smartphone </a:t>
            </a:r>
            <a:r>
              <a:rPr lang="en-AU" sz="2200" dirty="0">
                <a:solidFill>
                  <a:schemeClr val="tx1">
                    <a:lumMod val="75000"/>
                    <a:lumOff val="25000"/>
                  </a:schemeClr>
                </a:solidFill>
              </a:rPr>
              <a:t>users </a:t>
            </a:r>
            <a:r>
              <a:rPr lang="en-AU" sz="2200" dirty="0" smtClean="0">
                <a:solidFill>
                  <a:schemeClr val="tx1">
                    <a:lumMod val="75000"/>
                    <a:lumOff val="25000"/>
                  </a:schemeClr>
                </a:solidFill>
              </a:rPr>
              <a:t>respond via pre-paid SMS</a:t>
            </a:r>
            <a:endParaRPr lang="en-AU" sz="2200" dirty="0">
              <a:solidFill>
                <a:schemeClr val="tx1">
                  <a:lumMod val="75000"/>
                  <a:lumOff val="25000"/>
                </a:schemeClr>
              </a:solidFill>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0"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Checking on Who is Available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24956"/>
            <a:ext cx="6248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957" y="366196"/>
            <a:ext cx="2739518" cy="4862644"/>
          </a:xfrm>
          <a:prstGeom prst="rect">
            <a:avLst/>
          </a:prstGeom>
        </p:spPr>
      </p:pic>
      <p:sp>
        <p:nvSpPr>
          <p:cNvPr id="7" name="Content Placeholder 2"/>
          <p:cNvSpPr txBox="1">
            <a:spLocks/>
          </p:cNvSpPr>
          <p:nvPr/>
        </p:nvSpPr>
        <p:spPr>
          <a:xfrm>
            <a:off x="422131" y="762813"/>
            <a:ext cx="2646151" cy="174395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It has been decided by the Group that we won’t enforce the use of the  Roster function of BART at this time</a:t>
            </a:r>
          </a:p>
          <a:p>
            <a:pPr algn="r" fontAlgn="auto">
              <a:spcAft>
                <a:spcPts val="0"/>
              </a:spcAft>
            </a:pPr>
            <a:endParaRPr lang="en-AU" sz="2000" dirty="0">
              <a:solidFill>
                <a:schemeClr val="tx1">
                  <a:lumMod val="75000"/>
                  <a:lumOff val="25000"/>
                </a:schemeClr>
              </a:solidFill>
            </a:endParaRPr>
          </a:p>
          <a:p>
            <a:pPr algn="r" fontAlgn="auto">
              <a:spcAft>
                <a:spcPts val="0"/>
              </a:spcAft>
            </a:pPr>
            <a:endParaRPr lang="en-AU" sz="2000" dirty="0" smtClean="0">
              <a:solidFill>
                <a:schemeClr val="tx1">
                  <a:lumMod val="75000"/>
                  <a:lumOff val="25000"/>
                </a:schemeClr>
              </a:solidFill>
            </a:endParaRPr>
          </a:p>
        </p:txBody>
      </p:sp>
      <p:sp>
        <p:nvSpPr>
          <p:cNvPr id="4" name="Rectangle 3"/>
          <p:cNvSpPr/>
          <p:nvPr/>
        </p:nvSpPr>
        <p:spPr>
          <a:xfrm>
            <a:off x="641765" y="2570910"/>
            <a:ext cx="2426517" cy="1200329"/>
          </a:xfrm>
          <a:prstGeom prst="rect">
            <a:avLst/>
          </a:prstGeom>
        </p:spPr>
        <p:txBody>
          <a:bodyPr wrap="square">
            <a:spAutoFit/>
          </a:bodyPr>
          <a:lstStyle/>
          <a:p>
            <a:pPr algn="r" defTabSz="685800" fontAlgn="auto">
              <a:lnSpc>
                <a:spcPct val="90000"/>
              </a:lnSpc>
              <a:spcBef>
                <a:spcPts val="750"/>
              </a:spcBef>
              <a:spcAft>
                <a:spcPts val="0"/>
              </a:spcAft>
            </a:pPr>
            <a:r>
              <a:rPr lang="en-AU" sz="2000" dirty="0" smtClean="0">
                <a:solidFill>
                  <a:schemeClr val="tx1">
                    <a:lumMod val="75000"/>
                    <a:lumOff val="25000"/>
                  </a:schemeClr>
                </a:solidFill>
                <a:latin typeface="+mn-lt"/>
              </a:rPr>
              <a:t>We do however encourage its use particularly in the summertime</a:t>
            </a:r>
            <a:endParaRPr lang="en-AU" sz="2000" dirty="0">
              <a:solidFill>
                <a:schemeClr val="tx1">
                  <a:lumMod val="75000"/>
                  <a:lumOff val="25000"/>
                </a:schemeClr>
              </a:solidFill>
              <a:latin typeface="+mn-lt"/>
            </a:endParaRPr>
          </a:p>
        </p:txBody>
      </p:sp>
      <p:sp>
        <p:nvSpPr>
          <p:cNvPr id="9" name="Rectangle 8"/>
          <p:cNvSpPr/>
          <p:nvPr/>
        </p:nvSpPr>
        <p:spPr>
          <a:xfrm>
            <a:off x="641765" y="3969501"/>
            <a:ext cx="2426517" cy="1200329"/>
          </a:xfrm>
          <a:prstGeom prst="rect">
            <a:avLst/>
          </a:prstGeom>
        </p:spPr>
        <p:txBody>
          <a:bodyPr wrap="square">
            <a:spAutoFit/>
          </a:bodyPr>
          <a:lstStyle/>
          <a:p>
            <a:pPr algn="r" defTabSz="685800" fontAlgn="auto">
              <a:lnSpc>
                <a:spcPct val="90000"/>
              </a:lnSpc>
              <a:spcBef>
                <a:spcPts val="750"/>
              </a:spcBef>
              <a:spcAft>
                <a:spcPts val="0"/>
              </a:spcAft>
            </a:pPr>
            <a:r>
              <a:rPr lang="en-AU" sz="2000" dirty="0" smtClean="0">
                <a:solidFill>
                  <a:schemeClr val="tx1">
                    <a:lumMod val="75000"/>
                    <a:lumOff val="25000"/>
                  </a:schemeClr>
                </a:solidFill>
                <a:latin typeface="+mn-lt"/>
              </a:rPr>
              <a:t>What is important is using the thumb up and thumb down buttons</a:t>
            </a:r>
            <a:endParaRPr lang="en-AU" sz="2000" dirty="0">
              <a:solidFill>
                <a:schemeClr val="tx1">
                  <a:lumMod val="75000"/>
                  <a:lumOff val="25000"/>
                </a:schemeClr>
              </a:solidFill>
              <a:latin typeface="+mn-lt"/>
            </a:endParaRPr>
          </a:p>
        </p:txBody>
      </p:sp>
      <p:sp>
        <p:nvSpPr>
          <p:cNvPr id="10" name="Rectangle 9"/>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3"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Roster/ Attendance Screen</a:t>
            </a:r>
          </a:p>
        </p:txBody>
      </p:sp>
      <p:sp>
        <p:nvSpPr>
          <p:cNvPr id="15" name="Rectangle 14"/>
          <p:cNvSpPr/>
          <p:nvPr/>
        </p:nvSpPr>
        <p:spPr>
          <a:xfrm>
            <a:off x="6355034" y="2864048"/>
            <a:ext cx="2258287" cy="2339102"/>
          </a:xfrm>
          <a:prstGeom prst="rect">
            <a:avLst/>
          </a:prstGeom>
        </p:spPr>
        <p:txBody>
          <a:bodyPr wrap="square">
            <a:spAutoFit/>
          </a:bodyPr>
          <a:lstStyle/>
          <a:p>
            <a:pPr defTabSz="685800" fontAlgn="auto">
              <a:lnSpc>
                <a:spcPct val="90000"/>
              </a:lnSpc>
              <a:spcBef>
                <a:spcPts val="750"/>
              </a:spcBef>
              <a:spcAft>
                <a:spcPts val="0"/>
              </a:spcAft>
            </a:pPr>
            <a:r>
              <a:rPr lang="en-AU" sz="2000" dirty="0" smtClean="0">
                <a:solidFill>
                  <a:schemeClr val="tx1">
                    <a:lumMod val="75000"/>
                    <a:lumOff val="25000"/>
                  </a:schemeClr>
                </a:solidFill>
                <a:latin typeface="+mn-lt"/>
              </a:rPr>
              <a:t>Members are able to set one of three different statuses:</a:t>
            </a:r>
          </a:p>
          <a:p>
            <a:pPr marL="342900" indent="-342900" defTabSz="685800" fontAlgn="auto">
              <a:lnSpc>
                <a:spcPct val="90000"/>
              </a:lnSpc>
              <a:spcBef>
                <a:spcPts val="750"/>
              </a:spcBef>
              <a:spcAft>
                <a:spcPts val="0"/>
              </a:spcAft>
              <a:buFont typeface="Arial" pitchFamily="34" charset="0"/>
              <a:buChar char="•"/>
            </a:pPr>
            <a:r>
              <a:rPr lang="en-AU" sz="2000" dirty="0" smtClean="0">
                <a:solidFill>
                  <a:schemeClr val="tx1">
                    <a:lumMod val="75000"/>
                    <a:lumOff val="25000"/>
                  </a:schemeClr>
                </a:solidFill>
                <a:latin typeface="+mn-lt"/>
              </a:rPr>
              <a:t>Available</a:t>
            </a:r>
          </a:p>
          <a:p>
            <a:pPr marL="342900" indent="-342900" defTabSz="685800" fontAlgn="auto">
              <a:lnSpc>
                <a:spcPct val="90000"/>
              </a:lnSpc>
              <a:spcBef>
                <a:spcPts val="750"/>
              </a:spcBef>
              <a:spcAft>
                <a:spcPts val="0"/>
              </a:spcAft>
              <a:buFont typeface="Arial" pitchFamily="34" charset="0"/>
              <a:buChar char="•"/>
            </a:pPr>
            <a:r>
              <a:rPr lang="en-AU" sz="2000" dirty="0" smtClean="0">
                <a:solidFill>
                  <a:schemeClr val="tx1">
                    <a:lumMod val="75000"/>
                    <a:lumOff val="25000"/>
                  </a:schemeClr>
                </a:solidFill>
                <a:latin typeface="+mn-lt"/>
              </a:rPr>
              <a:t>Not Available</a:t>
            </a:r>
          </a:p>
          <a:p>
            <a:pPr marL="342900" indent="-342900" defTabSz="685800" fontAlgn="auto">
              <a:lnSpc>
                <a:spcPct val="90000"/>
              </a:lnSpc>
              <a:spcBef>
                <a:spcPts val="750"/>
              </a:spcBef>
              <a:spcAft>
                <a:spcPts val="0"/>
              </a:spcAft>
              <a:buFont typeface="Arial" pitchFamily="34" charset="0"/>
              <a:buChar char="•"/>
            </a:pPr>
            <a:r>
              <a:rPr lang="en-AU" sz="2000" dirty="0" smtClean="0">
                <a:solidFill>
                  <a:schemeClr val="tx1">
                    <a:lumMod val="75000"/>
                    <a:lumOff val="25000"/>
                  </a:schemeClr>
                </a:solidFill>
                <a:latin typeface="+mn-lt"/>
              </a:rPr>
              <a:t>At Premises (station or unit) </a:t>
            </a:r>
            <a:endParaRPr lang="en-AU" sz="2000" dirty="0">
              <a:solidFill>
                <a:schemeClr val="tx1">
                  <a:lumMod val="75000"/>
                  <a:lumOff val="25000"/>
                </a:schemeClr>
              </a:solidFill>
              <a:latin typeface="+mn-lt"/>
            </a:endParaRPr>
          </a:p>
        </p:txBody>
      </p:sp>
    </p:spTree>
    <p:extLst>
      <p:ext uri="{BB962C8B-B14F-4D97-AF65-F5344CB8AC3E}">
        <p14:creationId xmlns:p14="http://schemas.microsoft.com/office/powerpoint/2010/main" val="21897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9586" y="313685"/>
            <a:ext cx="7224828" cy="5203547"/>
          </a:xfrm>
          <a:prstGeom prst="rect">
            <a:avLst/>
          </a:prstGeom>
        </p:spPr>
      </p:pic>
      <p:sp>
        <p:nvSpPr>
          <p:cNvPr id="5" name="Rectangle 4"/>
          <p:cNvSpPr/>
          <p:nvPr/>
        </p:nvSpPr>
        <p:spPr>
          <a:xfrm>
            <a:off x="297728" y="3923725"/>
            <a:ext cx="2241366" cy="923330"/>
          </a:xfrm>
          <a:prstGeom prst="rect">
            <a:avLst/>
          </a:prstGeom>
        </p:spPr>
        <p:txBody>
          <a:bodyPr wrap="square">
            <a:spAutoFit/>
          </a:bodyPr>
          <a:lstStyle/>
          <a:p>
            <a:pPr defTabSz="685800" fontAlgn="auto">
              <a:lnSpc>
                <a:spcPct val="90000"/>
              </a:lnSpc>
              <a:spcBef>
                <a:spcPts val="750"/>
              </a:spcBef>
              <a:spcAft>
                <a:spcPts val="0"/>
              </a:spcAft>
            </a:pPr>
            <a:r>
              <a:rPr lang="en-AU" sz="2000" dirty="0" smtClean="0">
                <a:solidFill>
                  <a:schemeClr val="tx1">
                    <a:lumMod val="75000"/>
                    <a:lumOff val="25000"/>
                  </a:schemeClr>
                </a:solidFill>
                <a:latin typeface="+mn-lt"/>
              </a:rPr>
              <a:t>Settings allows you to change Tones and other features</a:t>
            </a:r>
            <a:endParaRPr lang="en-AU" sz="2000" dirty="0">
              <a:solidFill>
                <a:schemeClr val="tx1">
                  <a:lumMod val="75000"/>
                  <a:lumOff val="25000"/>
                </a:schemeClr>
              </a:solidFill>
              <a:latin typeface="+mn-lt"/>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1"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Roster/ Attendance Screen</a:t>
            </a:r>
          </a:p>
        </p:txBody>
      </p:sp>
    </p:spTree>
    <p:extLst>
      <p:ext uri="{BB962C8B-B14F-4D97-AF65-F5344CB8AC3E}">
        <p14:creationId xmlns:p14="http://schemas.microsoft.com/office/powerpoint/2010/main" val="22408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775"/>
          <a:stretch/>
        </p:blipFill>
        <p:spPr>
          <a:xfrm>
            <a:off x="3486277" y="775970"/>
            <a:ext cx="4615467" cy="4972246"/>
          </a:xfrm>
          <a:prstGeom prst="rect">
            <a:avLst/>
          </a:prstGeom>
        </p:spPr>
      </p:pic>
      <p:sp>
        <p:nvSpPr>
          <p:cNvPr id="4" name="Rectangle 3"/>
          <p:cNvSpPr/>
          <p:nvPr/>
        </p:nvSpPr>
        <p:spPr>
          <a:xfrm>
            <a:off x="222209" y="3262093"/>
            <a:ext cx="2841502" cy="1754326"/>
          </a:xfrm>
          <a:prstGeom prst="rect">
            <a:avLst/>
          </a:prstGeom>
        </p:spPr>
        <p:txBody>
          <a:bodyPr wrap="square">
            <a:spAutoFit/>
          </a:bodyPr>
          <a:lstStyle/>
          <a:p>
            <a:pPr algn="r" defTabSz="685800" fontAlgn="auto">
              <a:lnSpc>
                <a:spcPct val="90000"/>
              </a:lnSpc>
              <a:spcBef>
                <a:spcPts val="750"/>
              </a:spcBef>
              <a:spcAft>
                <a:spcPts val="0"/>
              </a:spcAft>
            </a:pPr>
            <a:r>
              <a:rPr lang="en-AU" sz="2000" dirty="0" smtClean="0">
                <a:solidFill>
                  <a:schemeClr val="tx1">
                    <a:lumMod val="75000"/>
                    <a:lumOff val="25000"/>
                  </a:schemeClr>
                </a:solidFill>
                <a:latin typeface="+mn-lt"/>
              </a:rPr>
              <a:t>Your brigade has the ability to setup multiple teams to communicate with your brigade members. e.g. The Management Committee</a:t>
            </a:r>
            <a:endParaRPr lang="en-AU" sz="2000" dirty="0">
              <a:solidFill>
                <a:schemeClr val="tx1">
                  <a:lumMod val="75000"/>
                  <a:lumOff val="25000"/>
                </a:schemeClr>
              </a:solidFill>
              <a:latin typeface="+mn-lt"/>
            </a:endParaRPr>
          </a:p>
        </p:txBody>
      </p:sp>
      <p:sp>
        <p:nvSpPr>
          <p:cNvPr id="6" name="Rectangle 5"/>
          <p:cNvSpPr/>
          <p:nvPr/>
        </p:nvSpPr>
        <p:spPr>
          <a:xfrm>
            <a:off x="6139543" y="330633"/>
            <a:ext cx="2415703" cy="923330"/>
          </a:xfrm>
          <a:prstGeom prst="rect">
            <a:avLst/>
          </a:prstGeom>
        </p:spPr>
        <p:txBody>
          <a:bodyPr wrap="square">
            <a:spAutoFit/>
          </a:bodyPr>
          <a:lstStyle/>
          <a:p>
            <a:pPr defTabSz="685800" fontAlgn="auto">
              <a:lnSpc>
                <a:spcPct val="90000"/>
              </a:lnSpc>
              <a:spcBef>
                <a:spcPts val="750"/>
              </a:spcBef>
              <a:spcAft>
                <a:spcPts val="0"/>
              </a:spcAft>
            </a:pPr>
            <a:r>
              <a:rPr lang="en-AU" sz="2000" dirty="0" smtClean="0">
                <a:solidFill>
                  <a:schemeClr val="tx1">
                    <a:lumMod val="75000"/>
                    <a:lumOff val="25000"/>
                  </a:schemeClr>
                </a:solidFill>
                <a:latin typeface="+mn-lt"/>
              </a:rPr>
              <a:t>Discussions are not visible on the Quick View screen</a:t>
            </a:r>
            <a:endParaRPr lang="en-AU" sz="2000" dirty="0">
              <a:solidFill>
                <a:schemeClr val="tx1">
                  <a:lumMod val="75000"/>
                  <a:lumOff val="25000"/>
                </a:schemeClr>
              </a:solidFill>
              <a:latin typeface="+mn-lt"/>
            </a:endParaRPr>
          </a:p>
        </p:txBody>
      </p:sp>
      <p:sp>
        <p:nvSpPr>
          <p:cNvPr id="7" name="Rectangle 6"/>
          <p:cNvSpPr/>
          <p:nvPr/>
        </p:nvSpPr>
        <p:spPr>
          <a:xfrm>
            <a:off x="222209" y="669835"/>
            <a:ext cx="2841502" cy="2308324"/>
          </a:xfrm>
          <a:prstGeom prst="rect">
            <a:avLst/>
          </a:prstGeom>
        </p:spPr>
        <p:txBody>
          <a:bodyPr wrap="square">
            <a:spAutoFit/>
          </a:bodyPr>
          <a:lstStyle/>
          <a:p>
            <a:pPr algn="r" defTabSz="685800" fontAlgn="auto">
              <a:lnSpc>
                <a:spcPct val="90000"/>
              </a:lnSpc>
              <a:spcBef>
                <a:spcPts val="750"/>
              </a:spcBef>
              <a:spcAft>
                <a:spcPts val="0"/>
              </a:spcAft>
            </a:pPr>
            <a:r>
              <a:rPr lang="en-AU" sz="2000" dirty="0">
                <a:solidFill>
                  <a:schemeClr val="tx1">
                    <a:lumMod val="75000"/>
                    <a:lumOff val="25000"/>
                  </a:schemeClr>
                </a:solidFill>
                <a:latin typeface="+mn-lt"/>
              </a:rPr>
              <a:t>Discussions can be held between BART members of the same team. Basic text messages can be shared, as well as specific locations, images stored on your device, or you can take a photo to </a:t>
            </a:r>
            <a:r>
              <a:rPr lang="en-AU" sz="2000" dirty="0" smtClean="0">
                <a:solidFill>
                  <a:schemeClr val="tx1">
                    <a:lumMod val="75000"/>
                    <a:lumOff val="25000"/>
                  </a:schemeClr>
                </a:solidFill>
                <a:latin typeface="+mn-lt"/>
              </a:rPr>
              <a:t>share</a:t>
            </a:r>
            <a:endParaRPr lang="en-AU" sz="2000" dirty="0">
              <a:solidFill>
                <a:schemeClr val="tx1">
                  <a:lumMod val="75000"/>
                  <a:lumOff val="25000"/>
                </a:schemeClr>
              </a:solidFill>
              <a:latin typeface="+mn-lt"/>
            </a:endParaRPr>
          </a:p>
        </p:txBody>
      </p:sp>
      <p:sp>
        <p:nvSpPr>
          <p:cNvPr id="9" name="Rectangle 8"/>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2"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Discussion/ Chat Screen</a:t>
            </a:r>
          </a:p>
        </p:txBody>
      </p:sp>
    </p:spTree>
    <p:extLst>
      <p:ext uri="{BB962C8B-B14F-4D97-AF65-F5344CB8AC3E}">
        <p14:creationId xmlns:p14="http://schemas.microsoft.com/office/powerpoint/2010/main" val="1924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5921" y="865331"/>
            <a:ext cx="2204630" cy="2964914"/>
          </a:xfrm>
          <a:prstGeom prst="rect">
            <a:avLst/>
          </a:prstGeom>
        </p:spPr>
        <p:txBody>
          <a:bodyPr wrap="square">
            <a:spAutoFit/>
          </a:bodyPr>
          <a:lstStyle/>
          <a:p>
            <a:pPr defTabSz="685800" fontAlgn="auto">
              <a:lnSpc>
                <a:spcPct val="90000"/>
              </a:lnSpc>
              <a:spcBef>
                <a:spcPts val="750"/>
              </a:spcBef>
              <a:spcAft>
                <a:spcPts val="0"/>
              </a:spcAft>
            </a:pPr>
            <a:r>
              <a:rPr lang="en-AU" sz="2000" dirty="0" smtClean="0">
                <a:solidFill>
                  <a:schemeClr val="tx1">
                    <a:lumMod val="75000"/>
                    <a:lumOff val="25000"/>
                  </a:schemeClr>
                </a:solidFill>
                <a:latin typeface="+mn-lt"/>
              </a:rPr>
              <a:t>It’s possible to send a location through BART via a Broadcast. </a:t>
            </a:r>
          </a:p>
          <a:p>
            <a:pPr defTabSz="685800" fontAlgn="auto">
              <a:lnSpc>
                <a:spcPct val="90000"/>
              </a:lnSpc>
              <a:spcBef>
                <a:spcPts val="750"/>
              </a:spcBef>
              <a:spcAft>
                <a:spcPts val="0"/>
              </a:spcAft>
            </a:pPr>
            <a:r>
              <a:rPr lang="en-AU" sz="2000" dirty="0" smtClean="0">
                <a:solidFill>
                  <a:schemeClr val="tx1">
                    <a:lumMod val="75000"/>
                    <a:lumOff val="25000"/>
                  </a:schemeClr>
                </a:solidFill>
                <a:latin typeface="+mn-lt"/>
              </a:rPr>
              <a:t>If this example was sent you could open the message and BART will help you navigate to specified location.</a:t>
            </a:r>
            <a:endParaRPr lang="en-AU" sz="2000" dirty="0">
              <a:solidFill>
                <a:schemeClr val="tx1">
                  <a:lumMod val="75000"/>
                  <a:lumOff val="25000"/>
                </a:schemeClr>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42" y="200474"/>
            <a:ext cx="3201432" cy="5682541"/>
          </a:xfrm>
          <a:prstGeom prst="rect">
            <a:avLst/>
          </a:prstGeom>
        </p:spPr>
      </p:pic>
      <p:sp>
        <p:nvSpPr>
          <p:cNvPr id="6" name="Rectangle 5"/>
          <p:cNvSpPr/>
          <p:nvPr/>
        </p:nvSpPr>
        <p:spPr>
          <a:xfrm>
            <a:off x="222207" y="489408"/>
            <a:ext cx="2643457" cy="4832092"/>
          </a:xfrm>
          <a:prstGeom prst="rect">
            <a:avLst/>
          </a:prstGeom>
        </p:spPr>
        <p:txBody>
          <a:bodyPr wrap="square">
            <a:spAutoFit/>
          </a:bodyPr>
          <a:lstStyle/>
          <a:p>
            <a:pPr marL="342900" indent="-342900" defTabSz="685800" fontAlgn="auto">
              <a:lnSpc>
                <a:spcPct val="90000"/>
              </a:lnSpc>
              <a:spcBef>
                <a:spcPts val="750"/>
              </a:spcBef>
              <a:spcAft>
                <a:spcPts val="0"/>
              </a:spcAft>
              <a:buFont typeface="Arial" pitchFamily="34" charset="0"/>
              <a:buChar char="•"/>
            </a:pPr>
            <a:r>
              <a:rPr lang="en-AU" sz="2000" dirty="0" smtClean="0">
                <a:solidFill>
                  <a:schemeClr val="tx1">
                    <a:lumMod val="75000"/>
                    <a:lumOff val="25000"/>
                  </a:schemeClr>
                </a:solidFill>
                <a:latin typeface="+mn-lt"/>
              </a:rPr>
              <a:t>Broadcasts are another way of sending messages. </a:t>
            </a:r>
          </a:p>
          <a:p>
            <a:pPr marL="342900" indent="-342900" defTabSz="685800" fontAlgn="auto">
              <a:lnSpc>
                <a:spcPct val="90000"/>
              </a:lnSpc>
              <a:spcBef>
                <a:spcPts val="750"/>
              </a:spcBef>
              <a:spcAft>
                <a:spcPts val="0"/>
              </a:spcAft>
              <a:buFont typeface="Arial" pitchFamily="34" charset="0"/>
              <a:buChar char="•"/>
            </a:pPr>
            <a:r>
              <a:rPr lang="en-AU" sz="2000" dirty="0" smtClean="0">
                <a:solidFill>
                  <a:schemeClr val="tx1">
                    <a:lumMod val="75000"/>
                    <a:lumOff val="25000"/>
                  </a:schemeClr>
                </a:solidFill>
                <a:latin typeface="+mn-lt"/>
              </a:rPr>
              <a:t>You can add an alert tone</a:t>
            </a:r>
            <a:br>
              <a:rPr lang="en-AU" sz="2000" dirty="0" smtClean="0">
                <a:solidFill>
                  <a:schemeClr val="tx1">
                    <a:lumMod val="75000"/>
                    <a:lumOff val="25000"/>
                  </a:schemeClr>
                </a:solidFill>
                <a:latin typeface="+mn-lt"/>
              </a:rPr>
            </a:br>
            <a:r>
              <a:rPr lang="en-AU" sz="2000" b="1" dirty="0" smtClean="0">
                <a:solidFill>
                  <a:schemeClr val="tx1">
                    <a:lumMod val="75000"/>
                    <a:lumOff val="25000"/>
                  </a:schemeClr>
                </a:solidFill>
                <a:latin typeface="+mn-lt"/>
              </a:rPr>
              <a:t>Note: the Alert Tone tick box</a:t>
            </a:r>
          </a:p>
          <a:p>
            <a:pPr marL="342900" indent="-342900" defTabSz="685800" fontAlgn="auto">
              <a:lnSpc>
                <a:spcPct val="90000"/>
              </a:lnSpc>
              <a:spcBef>
                <a:spcPts val="750"/>
              </a:spcBef>
              <a:spcAft>
                <a:spcPts val="0"/>
              </a:spcAft>
              <a:buFont typeface="Arial" pitchFamily="34" charset="0"/>
              <a:buChar char="•"/>
            </a:pPr>
            <a:r>
              <a:rPr lang="en-AU" sz="2000" dirty="0">
                <a:solidFill>
                  <a:schemeClr val="tx1">
                    <a:lumMod val="75000"/>
                    <a:lumOff val="25000"/>
                  </a:schemeClr>
                </a:solidFill>
                <a:latin typeface="+mn-lt"/>
              </a:rPr>
              <a:t>A Broadcast message appears on the Quick View Screen</a:t>
            </a:r>
          </a:p>
          <a:p>
            <a:pPr marL="342900" indent="-342900" defTabSz="685800" fontAlgn="auto">
              <a:lnSpc>
                <a:spcPct val="90000"/>
              </a:lnSpc>
              <a:spcBef>
                <a:spcPts val="750"/>
              </a:spcBef>
              <a:spcAft>
                <a:spcPts val="0"/>
              </a:spcAft>
              <a:buFont typeface="Arial" pitchFamily="34" charset="0"/>
              <a:buChar char="•"/>
            </a:pPr>
            <a:r>
              <a:rPr lang="en-AU" sz="2000" dirty="0">
                <a:solidFill>
                  <a:schemeClr val="tx1">
                    <a:lumMod val="75000"/>
                    <a:lumOff val="25000"/>
                  </a:schemeClr>
                </a:solidFill>
                <a:latin typeface="+mn-lt"/>
              </a:rPr>
              <a:t>To be able to send a Broadcast on a phone you need permission </a:t>
            </a:r>
            <a:r>
              <a:rPr lang="en-AU" sz="2000" dirty="0" smtClean="0">
                <a:solidFill>
                  <a:schemeClr val="tx1">
                    <a:lumMod val="75000"/>
                    <a:lumOff val="25000"/>
                  </a:schemeClr>
                </a:solidFill>
                <a:latin typeface="+mn-lt"/>
              </a:rPr>
              <a:t>from your Brigade Admin</a:t>
            </a:r>
            <a:endParaRPr lang="en-AU" sz="2000" dirty="0">
              <a:solidFill>
                <a:schemeClr val="tx1">
                  <a:lumMod val="75000"/>
                  <a:lumOff val="25000"/>
                </a:schemeClr>
              </a:solidFill>
              <a:latin typeface="+mn-lt"/>
            </a:endParaRPr>
          </a:p>
        </p:txBody>
      </p:sp>
      <p:cxnSp>
        <p:nvCxnSpPr>
          <p:cNvPr id="9" name="Straight Arrow Connector 8"/>
          <p:cNvCxnSpPr/>
          <p:nvPr/>
        </p:nvCxnSpPr>
        <p:spPr>
          <a:xfrm>
            <a:off x="2441121" y="2147207"/>
            <a:ext cx="3233058" cy="200581"/>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3"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Message/ Chat Screen</a:t>
            </a:r>
          </a:p>
        </p:txBody>
      </p:sp>
    </p:spTree>
    <p:extLst>
      <p:ext uri="{BB962C8B-B14F-4D97-AF65-F5344CB8AC3E}">
        <p14:creationId xmlns:p14="http://schemas.microsoft.com/office/powerpoint/2010/main" val="33205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809" y="193249"/>
            <a:ext cx="2921720" cy="5194169"/>
          </a:xfrm>
          <a:prstGeom prst="rect">
            <a:avLst/>
          </a:prstGeom>
        </p:spPr>
      </p:pic>
      <p:sp>
        <p:nvSpPr>
          <p:cNvPr id="7" name="Content Placeholder 2"/>
          <p:cNvSpPr txBox="1">
            <a:spLocks/>
          </p:cNvSpPr>
          <p:nvPr/>
        </p:nvSpPr>
        <p:spPr>
          <a:xfrm>
            <a:off x="163037" y="423351"/>
            <a:ext cx="2344931" cy="172385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This will show your current location on the Dashboard but not track you</a:t>
            </a:r>
          </a:p>
          <a:p>
            <a:pPr marL="0" indent="0" algn="r" fontAlgn="auto">
              <a:spcAft>
                <a:spcPts val="0"/>
              </a:spcAft>
              <a:buNone/>
            </a:pPr>
            <a:r>
              <a:rPr lang="en-AU" sz="2000" b="1" dirty="0" smtClean="0">
                <a:solidFill>
                  <a:schemeClr val="tx1">
                    <a:lumMod val="75000"/>
                    <a:lumOff val="25000"/>
                  </a:schemeClr>
                </a:solidFill>
              </a:rPr>
              <a:t>Note: </a:t>
            </a:r>
            <a:r>
              <a:rPr lang="en-AU" sz="2000" dirty="0" smtClean="0">
                <a:solidFill>
                  <a:schemeClr val="tx1">
                    <a:lumMod val="75000"/>
                    <a:lumOff val="25000"/>
                  </a:schemeClr>
                </a:solidFill>
              </a:rPr>
              <a:t>Your location will stay within the system for 1 hour</a:t>
            </a:r>
          </a:p>
          <a:p>
            <a:pPr algn="r" fontAlgn="auto">
              <a:spcAft>
                <a:spcPts val="0"/>
              </a:spcAft>
            </a:pPr>
            <a:endParaRPr lang="en-AU" sz="2000" dirty="0">
              <a:solidFill>
                <a:schemeClr val="tx1">
                  <a:lumMod val="75000"/>
                  <a:lumOff val="25000"/>
                </a:schemeClr>
              </a:solidFill>
            </a:endParaRPr>
          </a:p>
          <a:p>
            <a:pPr algn="r" fontAlgn="auto">
              <a:spcAft>
                <a:spcPts val="0"/>
              </a:spcAft>
            </a:pPr>
            <a:endParaRPr lang="en-AU" sz="2000" dirty="0" smtClean="0">
              <a:solidFill>
                <a:schemeClr val="tx1">
                  <a:lumMod val="75000"/>
                  <a:lumOff val="25000"/>
                </a:schemeClr>
              </a:solidFill>
            </a:endParaRPr>
          </a:p>
        </p:txBody>
      </p:sp>
      <p:cxnSp>
        <p:nvCxnSpPr>
          <p:cNvPr id="12" name="Straight Arrow Connector 11"/>
          <p:cNvCxnSpPr/>
          <p:nvPr/>
        </p:nvCxnSpPr>
        <p:spPr>
          <a:xfrm flipH="1">
            <a:off x="5684364" y="1514544"/>
            <a:ext cx="815006" cy="39592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1500" y="1024350"/>
            <a:ext cx="830384" cy="88612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6499370" y="1129711"/>
            <a:ext cx="2291994" cy="144424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75000"/>
                    <a:lumOff val="25000"/>
                  </a:schemeClr>
                </a:solidFill>
              </a:rPr>
              <a:t>The </a:t>
            </a:r>
            <a:r>
              <a:rPr lang="en-AU" sz="2000" b="1" dirty="0" smtClean="0">
                <a:solidFill>
                  <a:schemeClr val="tx1">
                    <a:lumMod val="75000"/>
                    <a:lumOff val="25000"/>
                  </a:schemeClr>
                </a:solidFill>
              </a:rPr>
              <a:t>Track Me </a:t>
            </a:r>
            <a:r>
              <a:rPr lang="en-AU" sz="2000" dirty="0" smtClean="0">
                <a:solidFill>
                  <a:schemeClr val="tx1">
                    <a:lumMod val="75000"/>
                    <a:lumOff val="25000"/>
                  </a:schemeClr>
                </a:solidFill>
              </a:rPr>
              <a:t>feature will track you on the Dashboard</a:t>
            </a:r>
          </a:p>
          <a:p>
            <a:pPr marL="0" indent="0" fontAlgn="auto">
              <a:spcAft>
                <a:spcPts val="0"/>
              </a:spcAft>
              <a:buNone/>
            </a:pPr>
            <a:r>
              <a:rPr lang="en-AU" sz="2000" b="1" dirty="0">
                <a:solidFill>
                  <a:schemeClr val="tx1">
                    <a:lumMod val="75000"/>
                    <a:lumOff val="25000"/>
                  </a:schemeClr>
                </a:solidFill>
              </a:rPr>
              <a:t>Note: </a:t>
            </a:r>
            <a:r>
              <a:rPr lang="en-AU" sz="2000" dirty="0" smtClean="0">
                <a:solidFill>
                  <a:schemeClr val="tx1">
                    <a:lumMod val="75000"/>
                    <a:lumOff val="25000"/>
                  </a:schemeClr>
                </a:solidFill>
              </a:rPr>
              <a:t>Tracking will stay enabled for 1 hour</a:t>
            </a:r>
            <a:endParaRPr lang="en-AU" sz="2000" dirty="0">
              <a:solidFill>
                <a:schemeClr val="tx1">
                  <a:lumMod val="75000"/>
                  <a:lumOff val="25000"/>
                </a:schemeClr>
              </a:solidFill>
            </a:endParaRPr>
          </a:p>
          <a:p>
            <a:pPr marL="0" indent="0" fontAlgn="auto">
              <a:spcAft>
                <a:spcPts val="0"/>
              </a:spcAft>
              <a:buNone/>
            </a:pPr>
            <a:endParaRPr lang="en-AU" sz="2000" dirty="0" smtClean="0">
              <a:solidFill>
                <a:schemeClr val="tx1">
                  <a:lumMod val="75000"/>
                  <a:lumOff val="25000"/>
                </a:schemeClr>
              </a:solidFill>
            </a:endParaRPr>
          </a:p>
          <a:p>
            <a:pPr fontAlgn="auto">
              <a:spcAft>
                <a:spcPts val="0"/>
              </a:spcAft>
            </a:pPr>
            <a:endParaRPr lang="en-AU" sz="2000" dirty="0">
              <a:solidFill>
                <a:schemeClr val="tx1">
                  <a:lumMod val="75000"/>
                  <a:lumOff val="25000"/>
                </a:schemeClr>
              </a:solidFill>
            </a:endParaRPr>
          </a:p>
          <a:p>
            <a:pPr fontAlgn="auto">
              <a:spcAft>
                <a:spcPts val="0"/>
              </a:spcAft>
            </a:pPr>
            <a:endParaRPr lang="en-AU" sz="2000" dirty="0" smtClean="0">
              <a:solidFill>
                <a:schemeClr val="tx1">
                  <a:lumMod val="75000"/>
                  <a:lumOff val="25000"/>
                </a:schemeClr>
              </a:solidFill>
            </a:endParaRPr>
          </a:p>
          <a:p>
            <a:pPr marL="0" indent="0" fontAlgn="auto">
              <a:spcAft>
                <a:spcPts val="0"/>
              </a:spcAft>
              <a:buNone/>
            </a:pPr>
            <a:endParaRPr lang="en-AU" sz="2000" dirty="0">
              <a:solidFill>
                <a:schemeClr val="tx1">
                  <a:lumMod val="75000"/>
                  <a:lumOff val="25000"/>
                </a:schemeClr>
              </a:solidFill>
            </a:endParaRPr>
          </a:p>
        </p:txBody>
      </p:sp>
      <p:sp>
        <p:nvSpPr>
          <p:cNvPr id="18" name="Content Placeholder 2"/>
          <p:cNvSpPr txBox="1">
            <a:spLocks/>
          </p:cNvSpPr>
          <p:nvPr/>
        </p:nvSpPr>
        <p:spPr>
          <a:xfrm>
            <a:off x="6499370" y="296435"/>
            <a:ext cx="2561069" cy="8097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smtClean="0">
                <a:solidFill>
                  <a:schemeClr val="tx1">
                    <a:lumMod val="75000"/>
                    <a:lumOff val="25000"/>
                  </a:schemeClr>
                </a:solidFill>
              </a:rPr>
              <a:t>The three dots starts this box</a:t>
            </a:r>
            <a:endParaRPr lang="en-AU" sz="2000" dirty="0">
              <a:solidFill>
                <a:schemeClr val="tx1">
                  <a:lumMod val="75000"/>
                  <a:lumOff val="25000"/>
                </a:schemeClr>
              </a:solidFill>
            </a:endParaRPr>
          </a:p>
        </p:txBody>
      </p:sp>
      <p:cxnSp>
        <p:nvCxnSpPr>
          <p:cNvPr id="17" name="Straight Arrow Connector 16"/>
          <p:cNvCxnSpPr>
            <a:stCxn id="18" idx="1"/>
          </p:cNvCxnSpPr>
          <p:nvPr/>
        </p:nvCxnSpPr>
        <p:spPr>
          <a:xfrm flipH="1" flipV="1">
            <a:off x="5964530" y="637653"/>
            <a:ext cx="534840" cy="63653"/>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163037" y="2391763"/>
            <a:ext cx="2344931" cy="8970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Allows you to listen to GRN streaming</a:t>
            </a:r>
          </a:p>
          <a:p>
            <a:pPr algn="r" fontAlgn="auto">
              <a:spcAft>
                <a:spcPts val="0"/>
              </a:spcAft>
            </a:pPr>
            <a:endParaRPr lang="en-AU" sz="2000" dirty="0">
              <a:solidFill>
                <a:schemeClr val="tx1">
                  <a:lumMod val="75000"/>
                  <a:lumOff val="25000"/>
                </a:schemeClr>
              </a:solidFill>
            </a:endParaRPr>
          </a:p>
          <a:p>
            <a:pPr algn="r" fontAlgn="auto">
              <a:spcAft>
                <a:spcPts val="0"/>
              </a:spcAft>
            </a:pPr>
            <a:endParaRPr lang="en-AU" sz="2000" dirty="0" smtClean="0">
              <a:solidFill>
                <a:schemeClr val="tx1">
                  <a:lumMod val="75000"/>
                  <a:lumOff val="25000"/>
                </a:schemeClr>
              </a:solidFill>
            </a:endParaRPr>
          </a:p>
        </p:txBody>
      </p:sp>
      <p:cxnSp>
        <p:nvCxnSpPr>
          <p:cNvPr id="20" name="Straight Arrow Connector 19"/>
          <p:cNvCxnSpPr/>
          <p:nvPr/>
        </p:nvCxnSpPr>
        <p:spPr>
          <a:xfrm flipV="1">
            <a:off x="2507968" y="2409862"/>
            <a:ext cx="803916" cy="19023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769204" y="2409863"/>
            <a:ext cx="730166" cy="38047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499370" y="2657851"/>
            <a:ext cx="2291994" cy="7696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75000"/>
                    <a:lumOff val="25000"/>
                  </a:schemeClr>
                </a:solidFill>
              </a:rPr>
              <a:t>Selects streaming source</a:t>
            </a:r>
          </a:p>
        </p:txBody>
      </p:sp>
      <p:sp>
        <p:nvSpPr>
          <p:cNvPr id="32" name="Content Placeholder 2"/>
          <p:cNvSpPr txBox="1">
            <a:spLocks/>
          </p:cNvSpPr>
          <p:nvPr/>
        </p:nvSpPr>
        <p:spPr>
          <a:xfrm>
            <a:off x="136569" y="3427458"/>
            <a:ext cx="2344931" cy="15293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solidFill>
                  <a:schemeClr val="tx1">
                    <a:lumMod val="75000"/>
                    <a:lumOff val="25000"/>
                  </a:schemeClr>
                </a:solidFill>
              </a:rPr>
              <a:t>Updates your Roster. Will change colour depending on your availability</a:t>
            </a:r>
          </a:p>
          <a:p>
            <a:pPr algn="r" fontAlgn="auto">
              <a:spcAft>
                <a:spcPts val="0"/>
              </a:spcAft>
            </a:pPr>
            <a:endParaRPr lang="en-AU" sz="2000" dirty="0">
              <a:solidFill>
                <a:schemeClr val="tx1">
                  <a:lumMod val="75000"/>
                  <a:lumOff val="25000"/>
                </a:schemeClr>
              </a:solidFill>
            </a:endParaRPr>
          </a:p>
          <a:p>
            <a:pPr algn="r" fontAlgn="auto">
              <a:spcAft>
                <a:spcPts val="0"/>
              </a:spcAft>
            </a:pPr>
            <a:endParaRPr lang="en-AU" sz="2000" dirty="0" smtClean="0">
              <a:solidFill>
                <a:schemeClr val="tx1">
                  <a:lumMod val="75000"/>
                  <a:lumOff val="25000"/>
                </a:schemeClr>
              </a:solidFill>
            </a:endParaRPr>
          </a:p>
        </p:txBody>
      </p:sp>
      <p:cxnSp>
        <p:nvCxnSpPr>
          <p:cNvPr id="33" name="Straight Arrow Connector 32"/>
          <p:cNvCxnSpPr/>
          <p:nvPr/>
        </p:nvCxnSpPr>
        <p:spPr>
          <a:xfrm flipV="1">
            <a:off x="2507968" y="2840306"/>
            <a:ext cx="803916" cy="84178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728935" y="3345729"/>
            <a:ext cx="796903" cy="24902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6525838" y="3427458"/>
            <a:ext cx="2291994" cy="6955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75000"/>
                    <a:lumOff val="25000"/>
                  </a:schemeClr>
                </a:solidFill>
              </a:rPr>
              <a:t>Hide Completed Jobs</a:t>
            </a:r>
          </a:p>
        </p:txBody>
      </p:sp>
      <p:cxnSp>
        <p:nvCxnSpPr>
          <p:cNvPr id="38" name="Straight Arrow Connector 37"/>
          <p:cNvCxnSpPr/>
          <p:nvPr/>
        </p:nvCxnSpPr>
        <p:spPr>
          <a:xfrm flipH="1" flipV="1">
            <a:off x="5769204" y="3938178"/>
            <a:ext cx="730166" cy="503903"/>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6499370" y="4313578"/>
            <a:ext cx="2291994" cy="7277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000" dirty="0" smtClean="0">
                <a:solidFill>
                  <a:schemeClr val="tx1">
                    <a:lumMod val="75000"/>
                    <a:lumOff val="25000"/>
                  </a:schemeClr>
                </a:solidFill>
              </a:rPr>
              <a:t>Updates and closes this screen</a:t>
            </a:r>
          </a:p>
          <a:p>
            <a:pPr fontAlgn="auto">
              <a:spcAft>
                <a:spcPts val="0"/>
              </a:spcAft>
            </a:pPr>
            <a:endParaRPr lang="en-AU" sz="2000" dirty="0">
              <a:solidFill>
                <a:schemeClr val="tx1">
                  <a:lumMod val="75000"/>
                  <a:lumOff val="25000"/>
                </a:schemeClr>
              </a:solidFill>
            </a:endParaRPr>
          </a:p>
          <a:p>
            <a:pPr fontAlgn="auto">
              <a:spcAft>
                <a:spcPts val="0"/>
              </a:spcAft>
            </a:pPr>
            <a:endParaRPr lang="en-AU" sz="2000" dirty="0" smtClean="0">
              <a:solidFill>
                <a:schemeClr val="tx1">
                  <a:lumMod val="75000"/>
                  <a:lumOff val="25000"/>
                </a:schemeClr>
              </a:solidFill>
            </a:endParaRPr>
          </a:p>
          <a:p>
            <a:pPr marL="0" indent="0" fontAlgn="auto">
              <a:spcAft>
                <a:spcPts val="0"/>
              </a:spcAft>
              <a:buNone/>
            </a:pPr>
            <a:endParaRPr lang="en-AU" sz="2000" dirty="0">
              <a:solidFill>
                <a:schemeClr val="tx1">
                  <a:lumMod val="75000"/>
                  <a:lumOff val="25000"/>
                </a:schemeClr>
              </a:solidFill>
            </a:endParaRPr>
          </a:p>
        </p:txBody>
      </p:sp>
      <p:cxnSp>
        <p:nvCxnSpPr>
          <p:cNvPr id="21" name="Straight Arrow Connector 20"/>
          <p:cNvCxnSpPr>
            <a:stCxn id="18" idx="1"/>
          </p:cNvCxnSpPr>
          <p:nvPr/>
        </p:nvCxnSpPr>
        <p:spPr>
          <a:xfrm flipH="1">
            <a:off x="4958500" y="701306"/>
            <a:ext cx="1540870" cy="72839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27"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p:cNvSpPr txBox="1">
            <a:spLocks noChangeArrowheads="1"/>
          </p:cNvSpPr>
          <p:nvPr/>
        </p:nvSpPr>
        <p:spPr>
          <a:xfrm>
            <a:off x="1923140" y="5759275"/>
            <a:ext cx="5645153"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Advanced Options (3 dots) Screen</a:t>
            </a:r>
          </a:p>
        </p:txBody>
      </p:sp>
    </p:spTree>
    <p:extLst>
      <p:ext uri="{BB962C8B-B14F-4D97-AF65-F5344CB8AC3E}">
        <p14:creationId xmlns:p14="http://schemas.microsoft.com/office/powerpoint/2010/main" val="29693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8" grpId="0"/>
      <p:bldP spid="19" grpId="0"/>
      <p:bldP spid="30" grpId="0"/>
      <p:bldP spid="32"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1500" y="416379"/>
            <a:ext cx="8001000" cy="1485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554832" y="587155"/>
            <a:ext cx="8034337" cy="4854804"/>
          </a:xfrm>
        </p:spPr>
        <p:txBody>
          <a:bodyPr>
            <a:normAutofit fontScale="92500" lnSpcReduction="20000"/>
          </a:bodyPr>
          <a:lstStyle/>
          <a:p>
            <a:pPr marL="0" indent="0" algn="ctr">
              <a:lnSpc>
                <a:spcPct val="110000"/>
              </a:lnSpc>
              <a:spcBef>
                <a:spcPts val="1200"/>
              </a:spcBef>
              <a:spcAft>
                <a:spcPts val="1800"/>
              </a:spcAft>
              <a:buNone/>
            </a:pPr>
            <a:r>
              <a:rPr lang="en-AU" sz="2800" dirty="0" smtClean="0"/>
              <a:t>Our Group has decided to use BART: </a:t>
            </a:r>
            <a:br>
              <a:rPr lang="en-AU" sz="2800" dirty="0" smtClean="0"/>
            </a:br>
            <a:r>
              <a:rPr lang="en-AU" sz="2800" b="1" dirty="0" smtClean="0">
                <a:solidFill>
                  <a:srgbClr val="990000"/>
                </a:solidFill>
              </a:rPr>
              <a:t>Broadcast. Alert. Respond. Turnout. </a:t>
            </a:r>
            <a:r>
              <a:rPr lang="en-AU" sz="2800" dirty="0" smtClean="0">
                <a:solidFill>
                  <a:srgbClr val="990000"/>
                </a:solidFill>
              </a:rPr>
              <a:t/>
            </a:r>
            <a:br>
              <a:rPr lang="en-AU" sz="2800" dirty="0" smtClean="0">
                <a:solidFill>
                  <a:srgbClr val="990000"/>
                </a:solidFill>
              </a:rPr>
            </a:br>
            <a:r>
              <a:rPr lang="en-AU" sz="2800" dirty="0" smtClean="0">
                <a:solidFill>
                  <a:schemeClr val="tx1">
                    <a:lumMod val="85000"/>
                    <a:lumOff val="15000"/>
                  </a:schemeClr>
                </a:solidFill>
              </a:rPr>
              <a:t>as </a:t>
            </a:r>
            <a:r>
              <a:rPr lang="en-AU" sz="2800" dirty="0">
                <a:solidFill>
                  <a:schemeClr val="tx1">
                    <a:lumMod val="85000"/>
                    <a:lumOff val="15000"/>
                  </a:schemeClr>
                </a:solidFill>
              </a:rPr>
              <a:t>our preferred response management </a:t>
            </a:r>
            <a:r>
              <a:rPr lang="en-AU" sz="2800" dirty="0" smtClean="0">
                <a:solidFill>
                  <a:schemeClr val="tx1">
                    <a:lumMod val="85000"/>
                    <a:lumOff val="15000"/>
                  </a:schemeClr>
                </a:solidFill>
              </a:rPr>
              <a:t>system</a:t>
            </a:r>
          </a:p>
          <a:p>
            <a:pPr marL="0" indent="0">
              <a:spcBef>
                <a:spcPts val="600"/>
              </a:spcBef>
              <a:spcAft>
                <a:spcPts val="1800"/>
              </a:spcAft>
              <a:buNone/>
            </a:pPr>
            <a:r>
              <a:rPr lang="en-AU" sz="2800" b="1" dirty="0" smtClean="0">
                <a:solidFill>
                  <a:schemeClr val="tx1">
                    <a:lumMod val="85000"/>
                    <a:lumOff val="15000"/>
                  </a:schemeClr>
                </a:solidFill>
              </a:rPr>
              <a:t/>
            </a:r>
            <a:br>
              <a:rPr lang="en-AU" sz="2800" b="1" dirty="0" smtClean="0">
                <a:solidFill>
                  <a:schemeClr val="tx1">
                    <a:lumMod val="85000"/>
                    <a:lumOff val="15000"/>
                  </a:schemeClr>
                </a:solidFill>
              </a:rPr>
            </a:br>
            <a:r>
              <a:rPr lang="en-AU" sz="3000" b="1" dirty="0" smtClean="0">
                <a:solidFill>
                  <a:schemeClr val="tx1">
                    <a:lumMod val="85000"/>
                    <a:lumOff val="15000"/>
                  </a:schemeClr>
                </a:solidFill>
              </a:rPr>
              <a:t>Why BART?</a:t>
            </a:r>
          </a:p>
          <a:p>
            <a:pPr marL="0" indent="0">
              <a:spcBef>
                <a:spcPts val="600"/>
              </a:spcBef>
              <a:spcAft>
                <a:spcPts val="1800"/>
              </a:spcAft>
              <a:buNone/>
            </a:pPr>
            <a:r>
              <a:rPr lang="en-AU" sz="2800" dirty="0" smtClean="0">
                <a:solidFill>
                  <a:schemeClr val="tx1">
                    <a:lumMod val="85000"/>
                    <a:lumOff val="15000"/>
                  </a:schemeClr>
                </a:solidFill>
              </a:rPr>
              <a:t>BART… </a:t>
            </a:r>
          </a:p>
          <a:p>
            <a:pPr lvl="1">
              <a:spcBef>
                <a:spcPts val="600"/>
              </a:spcBef>
              <a:spcAft>
                <a:spcPts val="1800"/>
              </a:spcAft>
            </a:pPr>
            <a:r>
              <a:rPr lang="en-AU" sz="2800" dirty="0" smtClean="0">
                <a:solidFill>
                  <a:schemeClr val="tx1">
                    <a:lumMod val="85000"/>
                    <a:lumOff val="15000"/>
                  </a:schemeClr>
                </a:solidFill>
              </a:rPr>
              <a:t>is a cost effective way of using available technology to communicate with each other for CFS purposes</a:t>
            </a:r>
          </a:p>
          <a:p>
            <a:pPr lvl="1">
              <a:spcBef>
                <a:spcPts val="600"/>
              </a:spcBef>
              <a:spcAft>
                <a:spcPts val="1800"/>
              </a:spcAft>
            </a:pPr>
            <a:r>
              <a:rPr lang="en-AU" sz="2800" dirty="0" smtClean="0">
                <a:solidFill>
                  <a:schemeClr val="tx1">
                    <a:lumMod val="85000"/>
                    <a:lumOff val="15000"/>
                  </a:schemeClr>
                </a:solidFill>
              </a:rPr>
              <a:t>has GPS tracking capabilities so we can see people and vehicles on an electronic map when we respond to an incident</a:t>
            </a:r>
          </a:p>
        </p:txBody>
      </p:sp>
      <p:sp>
        <p:nvSpPr>
          <p:cNvPr id="6" name="Rectangle 5"/>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9"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74" y="462162"/>
            <a:ext cx="8215853" cy="4648681"/>
          </a:xfrm>
        </p:spPr>
        <p:txBody>
          <a:bodyPr>
            <a:noAutofit/>
          </a:bodyPr>
          <a:lstStyle/>
          <a:p>
            <a:pPr lvl="0">
              <a:spcAft>
                <a:spcPts val="1200"/>
              </a:spcAft>
            </a:pPr>
            <a:r>
              <a:rPr lang="en-AU" sz="2400" dirty="0" smtClean="0">
                <a:solidFill>
                  <a:schemeClr val="tx1">
                    <a:lumMod val="75000"/>
                    <a:lumOff val="25000"/>
                  </a:schemeClr>
                </a:solidFill>
              </a:rPr>
              <a:t>GDO’s </a:t>
            </a:r>
            <a:r>
              <a:rPr lang="en-AU" sz="2400" dirty="0">
                <a:solidFill>
                  <a:schemeClr val="tx1">
                    <a:lumMod val="75000"/>
                    <a:lumOff val="25000"/>
                  </a:schemeClr>
                </a:solidFill>
              </a:rPr>
              <a:t>will join each brigade so they can see who is responding. Be aware that GDO’s</a:t>
            </a:r>
            <a:r>
              <a:rPr lang="en-AU" sz="2400" dirty="0" smtClean="0">
                <a:solidFill>
                  <a:schemeClr val="tx1">
                    <a:lumMod val="75000"/>
                    <a:lumOff val="25000"/>
                  </a:schemeClr>
                </a:solidFill>
              </a:rPr>
              <a:t> </a:t>
            </a:r>
            <a:r>
              <a:rPr lang="en-AU" sz="2400" dirty="0">
                <a:solidFill>
                  <a:schemeClr val="tx1">
                    <a:lumMod val="75000"/>
                    <a:lumOff val="25000"/>
                  </a:schemeClr>
                </a:solidFill>
              </a:rPr>
              <a:t>will see your brigade </a:t>
            </a:r>
            <a:r>
              <a:rPr lang="en-AU" sz="2400" dirty="0" smtClean="0">
                <a:solidFill>
                  <a:schemeClr val="tx1">
                    <a:lumMod val="75000"/>
                    <a:lumOff val="25000"/>
                  </a:schemeClr>
                </a:solidFill>
              </a:rPr>
              <a:t>discussions.</a:t>
            </a:r>
            <a:endParaRPr lang="en-AU" sz="2400" dirty="0">
              <a:solidFill>
                <a:schemeClr val="tx1">
                  <a:lumMod val="75000"/>
                  <a:lumOff val="25000"/>
                </a:schemeClr>
              </a:solidFill>
            </a:endParaRPr>
          </a:p>
          <a:p>
            <a:pPr lvl="0">
              <a:spcAft>
                <a:spcPts val="1200"/>
              </a:spcAft>
            </a:pPr>
            <a:r>
              <a:rPr lang="en-AU" sz="2400" dirty="0">
                <a:solidFill>
                  <a:schemeClr val="tx1">
                    <a:lumMod val="75000"/>
                    <a:lumOff val="25000"/>
                  </a:schemeClr>
                </a:solidFill>
              </a:rPr>
              <a:t>GPS tracking is available to view individuals responding to an incident from work or home via the BART Dashboard (internet site). This use is optional. It can also be beneficial for tracking a private </a:t>
            </a:r>
            <a:r>
              <a:rPr lang="en-AU" sz="2400" dirty="0" smtClean="0">
                <a:solidFill>
                  <a:schemeClr val="tx1">
                    <a:lumMod val="75000"/>
                    <a:lumOff val="25000"/>
                  </a:schemeClr>
                </a:solidFill>
              </a:rPr>
              <a:t>vehicle </a:t>
            </a:r>
            <a:r>
              <a:rPr lang="en-AU" sz="2400" dirty="0">
                <a:solidFill>
                  <a:schemeClr val="tx1">
                    <a:lumMod val="75000"/>
                    <a:lumOff val="25000"/>
                  </a:schemeClr>
                </a:solidFill>
              </a:rPr>
              <a:t>carrying sandbags or </a:t>
            </a:r>
            <a:r>
              <a:rPr lang="en-AU" sz="2400" dirty="0" smtClean="0">
                <a:solidFill>
                  <a:schemeClr val="tx1">
                    <a:lumMod val="75000"/>
                    <a:lumOff val="25000"/>
                  </a:schemeClr>
                </a:solidFill>
              </a:rPr>
              <a:t>tracking </a:t>
            </a:r>
            <a:r>
              <a:rPr lang="en-AU" sz="2400" dirty="0">
                <a:solidFill>
                  <a:schemeClr val="tx1">
                    <a:lumMod val="75000"/>
                    <a:lumOff val="25000"/>
                  </a:schemeClr>
                </a:solidFill>
              </a:rPr>
              <a:t>food travelling to the fire </a:t>
            </a:r>
            <a:r>
              <a:rPr lang="en-AU" sz="2400" dirty="0" smtClean="0">
                <a:solidFill>
                  <a:schemeClr val="tx1">
                    <a:lumMod val="75000"/>
                    <a:lumOff val="25000"/>
                  </a:schemeClr>
                </a:solidFill>
              </a:rPr>
              <a:t>ground.</a:t>
            </a:r>
            <a:endParaRPr lang="en-AU" sz="2400" dirty="0">
              <a:solidFill>
                <a:schemeClr val="tx1">
                  <a:lumMod val="75000"/>
                  <a:lumOff val="25000"/>
                </a:schemeClr>
              </a:solidFill>
            </a:endParaRPr>
          </a:p>
          <a:p>
            <a:pPr lvl="0">
              <a:spcAft>
                <a:spcPts val="1200"/>
              </a:spcAft>
            </a:pPr>
            <a:r>
              <a:rPr lang="en-AU" sz="2400" dirty="0">
                <a:solidFill>
                  <a:schemeClr val="tx1">
                    <a:lumMod val="75000"/>
                    <a:lumOff val="25000"/>
                  </a:schemeClr>
                </a:solidFill>
              </a:rPr>
              <a:t>Your BART smartphone will estimate your time of arrival to the station if you have GPS tracking enabled on your phone. It may also pick up your location from your home </a:t>
            </a:r>
            <a:r>
              <a:rPr lang="en-AU" sz="2400" dirty="0" err="1" smtClean="0">
                <a:solidFill>
                  <a:schemeClr val="tx1">
                    <a:lumMod val="75000"/>
                    <a:lumOff val="25000"/>
                  </a:schemeClr>
                </a:solidFill>
              </a:rPr>
              <a:t>WiFi</a:t>
            </a:r>
            <a:r>
              <a:rPr lang="en-AU" sz="2400" dirty="0" smtClean="0">
                <a:solidFill>
                  <a:schemeClr val="tx1">
                    <a:lumMod val="75000"/>
                    <a:lumOff val="25000"/>
                  </a:schemeClr>
                </a:solidFill>
              </a:rPr>
              <a:t>.</a:t>
            </a:r>
            <a:endParaRPr lang="en-AU" sz="2400" dirty="0">
              <a:solidFill>
                <a:schemeClr val="tx1">
                  <a:lumMod val="75000"/>
                  <a:lumOff val="25000"/>
                </a:schemeClr>
              </a:solidFill>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0"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Other Information – 1/2</a:t>
            </a:r>
          </a:p>
        </p:txBody>
      </p:sp>
    </p:spTree>
    <p:extLst>
      <p:ext uri="{BB962C8B-B14F-4D97-AF65-F5344CB8AC3E}">
        <p14:creationId xmlns:p14="http://schemas.microsoft.com/office/powerpoint/2010/main" val="41267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74" y="538843"/>
            <a:ext cx="8215853" cy="5078860"/>
          </a:xfrm>
        </p:spPr>
        <p:txBody>
          <a:bodyPr>
            <a:normAutofit/>
          </a:bodyPr>
          <a:lstStyle/>
          <a:p>
            <a:r>
              <a:rPr lang="en-AU" sz="2600" dirty="0" smtClean="0">
                <a:solidFill>
                  <a:schemeClr val="tx1">
                    <a:lumMod val="75000"/>
                    <a:lumOff val="25000"/>
                  </a:schemeClr>
                </a:solidFill>
              </a:rPr>
              <a:t>BART broadcasts may be used to send important information to all members of the Group or a single brigade (who have a smart phone). For example: GDO sends Strike Team assembly location along with an information message. We will continue to test this feature before relying on it.</a:t>
            </a:r>
          </a:p>
          <a:p>
            <a:endParaRPr lang="en-AU" sz="2600" dirty="0" smtClean="0">
              <a:solidFill>
                <a:schemeClr val="tx1">
                  <a:lumMod val="75000"/>
                  <a:lumOff val="25000"/>
                </a:schemeClr>
              </a:solidFill>
            </a:endParaRPr>
          </a:p>
          <a:p>
            <a:pPr lvl="0"/>
            <a:r>
              <a:rPr lang="en-AU" sz="2600" dirty="0" smtClean="0">
                <a:solidFill>
                  <a:schemeClr val="tx1">
                    <a:lumMod val="75000"/>
                    <a:lumOff val="25000"/>
                  </a:schemeClr>
                </a:solidFill>
              </a:rPr>
              <a:t>BART </a:t>
            </a:r>
            <a:r>
              <a:rPr lang="en-AU" sz="2600" dirty="0">
                <a:solidFill>
                  <a:schemeClr val="tx1">
                    <a:lumMod val="75000"/>
                    <a:lumOff val="25000"/>
                  </a:schemeClr>
                </a:solidFill>
              </a:rPr>
              <a:t>has the ability to set up teams. This feature is optional for brigades to use. Feel free to experiment with this feature. If you come up with any good ideas let your BART </a:t>
            </a:r>
            <a:r>
              <a:rPr lang="en-AU" sz="2600" dirty="0" smtClean="0">
                <a:solidFill>
                  <a:schemeClr val="tx1">
                    <a:lumMod val="75000"/>
                    <a:lumOff val="25000"/>
                  </a:schemeClr>
                </a:solidFill>
              </a:rPr>
              <a:t>brigade </a:t>
            </a:r>
            <a:r>
              <a:rPr lang="en-AU" sz="2600" dirty="0">
                <a:solidFill>
                  <a:schemeClr val="tx1">
                    <a:lumMod val="75000"/>
                    <a:lumOff val="25000"/>
                  </a:schemeClr>
                </a:solidFill>
              </a:rPr>
              <a:t>reps </a:t>
            </a:r>
            <a:r>
              <a:rPr lang="en-AU" sz="2600" dirty="0" smtClean="0">
                <a:solidFill>
                  <a:schemeClr val="tx1">
                    <a:lumMod val="75000"/>
                    <a:lumOff val="25000"/>
                  </a:schemeClr>
                </a:solidFill>
              </a:rPr>
              <a:t>know.</a:t>
            </a:r>
            <a:endParaRPr lang="en-AU" sz="2600" dirty="0">
              <a:solidFill>
                <a:schemeClr val="tx1">
                  <a:lumMod val="75000"/>
                  <a:lumOff val="25000"/>
                </a:schemeClr>
              </a:solidFill>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0"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Other Information – 2/2</a:t>
            </a:r>
          </a:p>
        </p:txBody>
      </p:sp>
    </p:spTree>
    <p:extLst>
      <p:ext uri="{BB962C8B-B14F-4D97-AF65-F5344CB8AC3E}">
        <p14:creationId xmlns:p14="http://schemas.microsoft.com/office/powerpoint/2010/main" val="5627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74" y="514350"/>
            <a:ext cx="8215853" cy="4490357"/>
          </a:xfrm>
        </p:spPr>
        <p:txBody>
          <a:bodyPr>
            <a:noAutofit/>
          </a:bodyPr>
          <a:lstStyle/>
          <a:p>
            <a:pPr>
              <a:spcAft>
                <a:spcPts val="1200"/>
              </a:spcAft>
            </a:pPr>
            <a:r>
              <a:rPr lang="en-AU" sz="2400" dirty="0" smtClean="0">
                <a:solidFill>
                  <a:schemeClr val="tx1">
                    <a:lumMod val="75000"/>
                    <a:lumOff val="25000"/>
                  </a:schemeClr>
                </a:solidFill>
              </a:rPr>
              <a:t>The ‘</a:t>
            </a:r>
            <a:r>
              <a:rPr lang="en-AU" sz="2400" b="1" dirty="0" smtClean="0">
                <a:solidFill>
                  <a:schemeClr val="tx1">
                    <a:lumMod val="75000"/>
                    <a:lumOff val="25000"/>
                  </a:schemeClr>
                </a:solidFill>
              </a:rPr>
              <a:t>must do</a:t>
            </a:r>
            <a:r>
              <a:rPr lang="en-AU" sz="2400" dirty="0" smtClean="0">
                <a:solidFill>
                  <a:schemeClr val="tx1">
                    <a:lumMod val="75000"/>
                    <a:lumOff val="25000"/>
                  </a:schemeClr>
                </a:solidFill>
              </a:rPr>
              <a:t>’ as an individual member of the brigade is to hit the thumbs up or thumbs down button when you receive a BART response message. You will find the Chat/Discussions valuable so please respond when asked a question. It’s up to you how you use the other functions. </a:t>
            </a:r>
          </a:p>
          <a:p>
            <a:pPr>
              <a:spcAft>
                <a:spcPts val="1200"/>
              </a:spcAft>
            </a:pPr>
            <a:r>
              <a:rPr lang="en-AU" sz="2400" dirty="0" smtClean="0">
                <a:solidFill>
                  <a:schemeClr val="tx1">
                    <a:lumMod val="75000"/>
                    <a:lumOff val="25000"/>
                  </a:schemeClr>
                </a:solidFill>
              </a:rPr>
              <a:t>You </a:t>
            </a:r>
            <a:r>
              <a:rPr lang="en-AU" sz="2400" dirty="0">
                <a:solidFill>
                  <a:schemeClr val="tx1">
                    <a:lumMod val="75000"/>
                    <a:lumOff val="25000"/>
                  </a:schemeClr>
                </a:solidFill>
              </a:rPr>
              <a:t>can’t rely on technology to work </a:t>
            </a:r>
            <a:r>
              <a:rPr lang="en-AU" sz="2400" dirty="0" smtClean="0">
                <a:solidFill>
                  <a:schemeClr val="tx1">
                    <a:lumMod val="75000"/>
                    <a:lumOff val="25000"/>
                  </a:schemeClr>
                </a:solidFill>
              </a:rPr>
              <a:t>all of </a:t>
            </a:r>
            <a:r>
              <a:rPr lang="en-AU" sz="2400" dirty="0">
                <a:solidFill>
                  <a:schemeClr val="tx1">
                    <a:lumMod val="75000"/>
                    <a:lumOff val="25000"/>
                  </a:schemeClr>
                </a:solidFill>
              </a:rPr>
              <a:t>the time. BART </a:t>
            </a:r>
            <a:r>
              <a:rPr lang="en-AU" sz="2400" dirty="0" smtClean="0">
                <a:solidFill>
                  <a:schemeClr val="tx1">
                    <a:lumMod val="75000"/>
                    <a:lumOff val="25000"/>
                  </a:schemeClr>
                </a:solidFill>
              </a:rPr>
              <a:t>is an aid to help us and doesn’t put the fire out so don’t forget your CFS training.</a:t>
            </a:r>
          </a:p>
          <a:p>
            <a:pPr>
              <a:spcAft>
                <a:spcPts val="1200"/>
              </a:spcAft>
            </a:pPr>
            <a:r>
              <a:rPr lang="en-AU" sz="2400" dirty="0" smtClean="0">
                <a:solidFill>
                  <a:schemeClr val="tx1">
                    <a:lumMod val="75000"/>
                    <a:lumOff val="25000"/>
                  </a:schemeClr>
                </a:solidFill>
              </a:rPr>
              <a:t>BART is a good solution for our response needs. More new features will be available in the future which will only make it better.</a:t>
            </a:r>
          </a:p>
          <a:p>
            <a:pPr>
              <a:spcAft>
                <a:spcPts val="1200"/>
              </a:spcAft>
            </a:pPr>
            <a:endParaRPr lang="en-AU" sz="2400" dirty="0" smtClean="0">
              <a:solidFill>
                <a:schemeClr val="tx1">
                  <a:lumMod val="75000"/>
                  <a:lumOff val="25000"/>
                </a:schemeClr>
              </a:solidFill>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0"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1923140" y="5759275"/>
            <a:ext cx="5645153" cy="846440"/>
          </a:xfrm>
        </p:spPr>
        <p:txBody>
          <a:bodyPr>
            <a:normAutofit/>
          </a:bodyPr>
          <a:lstStyle/>
          <a:p>
            <a:pPr algn="r" eaLnBrk="1" hangingPunct="1"/>
            <a:r>
              <a:rPr lang="en-AU" sz="2800" b="1" dirty="0" smtClean="0">
                <a:solidFill>
                  <a:schemeClr val="bg1"/>
                </a:solidFill>
              </a:rPr>
              <a:t>Summary</a:t>
            </a:r>
          </a:p>
        </p:txBody>
      </p:sp>
    </p:spTree>
    <p:extLst>
      <p:ext uri="{BB962C8B-B14F-4D97-AF65-F5344CB8AC3E}">
        <p14:creationId xmlns:p14="http://schemas.microsoft.com/office/powerpoint/2010/main" val="405584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4479925"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Times New Roman" pitchFamily="18" charset="0"/>
            </a:endParaRPr>
          </a:p>
        </p:txBody>
      </p:sp>
      <p:sp>
        <p:nvSpPr>
          <p:cNvPr id="9" name="Rectangle 8"/>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2"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7811" y="469132"/>
            <a:ext cx="4988379" cy="3770263"/>
          </a:xfrm>
          <a:prstGeom prst="rect">
            <a:avLst/>
          </a:prstGeom>
          <a:noFill/>
        </p:spPr>
        <p:txBody>
          <a:bodyPr wrap="square" rtlCol="0">
            <a:spAutoFit/>
          </a:bodyPr>
          <a:lstStyle/>
          <a:p>
            <a:pPr algn="ctr"/>
            <a:r>
              <a:rPr lang="en-AU" sz="23900" dirty="0" smtClean="0">
                <a:solidFill>
                  <a:schemeClr val="bg1">
                    <a:lumMod val="65000"/>
                  </a:schemeClr>
                </a:solidFill>
                <a:latin typeface="Roboto Black" pitchFamily="2" charset="0"/>
                <a:ea typeface="Roboto Black" pitchFamily="2" charset="0"/>
              </a:rPr>
              <a:t>?</a:t>
            </a:r>
            <a:endParaRPr lang="en-AU" sz="23900" dirty="0">
              <a:solidFill>
                <a:schemeClr val="bg1">
                  <a:lumMod val="65000"/>
                </a:schemeClr>
              </a:solidFill>
              <a:latin typeface="Roboto Black" pitchFamily="2" charset="0"/>
              <a:ea typeface="Roboto Black" pitchFamily="2" charset="0"/>
            </a:endParaRPr>
          </a:p>
        </p:txBody>
      </p:sp>
      <p:sp>
        <p:nvSpPr>
          <p:cNvPr id="13" name="Rectangle 2"/>
          <p:cNvSpPr txBox="1">
            <a:spLocks noChangeArrowheads="1"/>
          </p:cNvSpPr>
          <p:nvPr/>
        </p:nvSpPr>
        <p:spPr>
          <a:xfrm>
            <a:off x="1749424" y="3799846"/>
            <a:ext cx="5645153" cy="73133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AU" sz="4400" b="1" dirty="0" smtClean="0">
                <a:solidFill>
                  <a:srgbClr val="990000"/>
                </a:solidFill>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74" y="457200"/>
            <a:ext cx="8215853" cy="4735286"/>
          </a:xfrm>
        </p:spPr>
        <p:txBody>
          <a:bodyPr>
            <a:normAutofit/>
          </a:bodyPr>
          <a:lstStyle/>
          <a:p>
            <a:pPr marL="0" indent="0">
              <a:buNone/>
            </a:pPr>
            <a:r>
              <a:rPr lang="en-AU" sz="2800" b="1" dirty="0" smtClean="0">
                <a:solidFill>
                  <a:schemeClr val="tx1">
                    <a:lumMod val="85000"/>
                    <a:lumOff val="15000"/>
                  </a:schemeClr>
                </a:solidFill>
              </a:rPr>
              <a:t>How will BART affect you?</a:t>
            </a:r>
          </a:p>
          <a:p>
            <a:r>
              <a:rPr lang="en-AU" sz="2600" dirty="0" smtClean="0">
                <a:solidFill>
                  <a:schemeClr val="tx1">
                    <a:lumMod val="85000"/>
                    <a:lumOff val="15000"/>
                  </a:schemeClr>
                </a:solidFill>
              </a:rPr>
              <a:t>We would like everyone with a smartphone to install the BART app so we can see when you are responding to an incident</a:t>
            </a:r>
          </a:p>
          <a:p>
            <a:r>
              <a:rPr lang="en-AU" sz="2600" dirty="0" smtClean="0">
                <a:solidFill>
                  <a:schemeClr val="tx1">
                    <a:lumMod val="85000"/>
                    <a:lumOff val="15000"/>
                  </a:schemeClr>
                </a:solidFill>
              </a:rPr>
              <a:t>This is not compulsory however strongly encouraged</a:t>
            </a:r>
            <a:r>
              <a:rPr lang="en-AU" sz="2800" dirty="0" smtClean="0">
                <a:solidFill>
                  <a:schemeClr val="tx1">
                    <a:lumMod val="85000"/>
                    <a:lumOff val="15000"/>
                  </a:schemeClr>
                </a:solidFill>
              </a:rPr>
              <a:t/>
            </a:r>
            <a:br>
              <a:rPr lang="en-AU" sz="2800" dirty="0" smtClean="0">
                <a:solidFill>
                  <a:schemeClr val="tx1">
                    <a:lumMod val="85000"/>
                    <a:lumOff val="15000"/>
                  </a:schemeClr>
                </a:solidFill>
              </a:rPr>
            </a:br>
            <a:endParaRPr lang="en-AU" sz="2800" dirty="0" smtClean="0">
              <a:solidFill>
                <a:schemeClr val="tx1">
                  <a:lumMod val="85000"/>
                  <a:lumOff val="15000"/>
                </a:schemeClr>
              </a:solidFill>
            </a:endParaRPr>
          </a:p>
          <a:p>
            <a:pPr marL="0" indent="0">
              <a:buNone/>
            </a:pPr>
            <a:r>
              <a:rPr lang="en-AU" sz="2800" b="1" dirty="0" smtClean="0">
                <a:solidFill>
                  <a:schemeClr val="tx1">
                    <a:lumMod val="85000"/>
                    <a:lumOff val="15000"/>
                  </a:schemeClr>
                </a:solidFill>
              </a:rPr>
              <a:t>Why do we need to know you are responding?</a:t>
            </a:r>
          </a:p>
          <a:p>
            <a:r>
              <a:rPr lang="en-AU" sz="2600" dirty="0" smtClean="0">
                <a:solidFill>
                  <a:schemeClr val="tx1">
                    <a:lumMod val="85000"/>
                    <a:lumOff val="15000"/>
                  </a:schemeClr>
                </a:solidFill>
              </a:rPr>
              <a:t>So we can see if your brigade has enough crew to respond an appliance to an incident</a:t>
            </a:r>
          </a:p>
          <a:p>
            <a:r>
              <a:rPr lang="en-AU" sz="2600" dirty="0" smtClean="0">
                <a:solidFill>
                  <a:schemeClr val="tx1">
                    <a:lumMod val="85000"/>
                    <a:lumOff val="15000"/>
                  </a:schemeClr>
                </a:solidFill>
              </a:rPr>
              <a:t>If you can’t get a crew then the Group Duty Officer (GDO) can respond another brigade</a:t>
            </a:r>
            <a:endParaRPr lang="en-AU" sz="2600" dirty="0">
              <a:solidFill>
                <a:schemeClr val="tx1">
                  <a:lumMod val="85000"/>
                  <a:lumOff val="15000"/>
                </a:schemeClr>
              </a:solidFill>
            </a:endParaRPr>
          </a:p>
        </p:txBody>
      </p:sp>
      <p:sp>
        <p:nvSpPr>
          <p:cNvPr id="6" name="Rectangle 5"/>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9"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4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74" y="457200"/>
            <a:ext cx="8215853" cy="4776107"/>
          </a:xfrm>
        </p:spPr>
        <p:txBody>
          <a:bodyPr>
            <a:normAutofit lnSpcReduction="10000"/>
          </a:bodyPr>
          <a:lstStyle/>
          <a:p>
            <a:pPr marL="0" indent="0">
              <a:spcAft>
                <a:spcPts val="1200"/>
              </a:spcAft>
              <a:buNone/>
            </a:pPr>
            <a:r>
              <a:rPr lang="en-AU" sz="2800" b="1" dirty="0" smtClean="0">
                <a:solidFill>
                  <a:schemeClr val="tx1">
                    <a:lumMod val="85000"/>
                    <a:lumOff val="15000"/>
                  </a:schemeClr>
                </a:solidFill>
              </a:rPr>
              <a:t>What happens if </a:t>
            </a:r>
            <a:r>
              <a:rPr lang="en-AU" sz="2800" b="1" dirty="0">
                <a:solidFill>
                  <a:schemeClr val="tx1">
                    <a:lumMod val="85000"/>
                    <a:lumOff val="15000"/>
                  </a:schemeClr>
                </a:solidFill>
              </a:rPr>
              <a:t>I don’t have a </a:t>
            </a:r>
            <a:r>
              <a:rPr lang="en-AU" sz="2800" b="1" dirty="0" smtClean="0">
                <a:solidFill>
                  <a:schemeClr val="tx1">
                    <a:lumMod val="85000"/>
                    <a:lumOff val="15000"/>
                  </a:schemeClr>
                </a:solidFill>
              </a:rPr>
              <a:t>smartphone or I don’t want to use BART?</a:t>
            </a:r>
            <a:endParaRPr lang="en-AU" sz="2800" b="1" dirty="0">
              <a:solidFill>
                <a:schemeClr val="tx1">
                  <a:lumMod val="85000"/>
                  <a:lumOff val="15000"/>
                </a:schemeClr>
              </a:solidFill>
            </a:endParaRPr>
          </a:p>
          <a:p>
            <a:pPr>
              <a:spcAft>
                <a:spcPts val="1200"/>
              </a:spcAft>
            </a:pPr>
            <a:r>
              <a:rPr lang="en-AU" sz="2600" dirty="0" smtClean="0">
                <a:solidFill>
                  <a:schemeClr val="tx1">
                    <a:lumMod val="85000"/>
                    <a:lumOff val="15000"/>
                  </a:schemeClr>
                </a:solidFill>
              </a:rPr>
              <a:t>You are still a valued member of the brigade;</a:t>
            </a:r>
            <a:br>
              <a:rPr lang="en-AU" sz="2600" dirty="0" smtClean="0">
                <a:solidFill>
                  <a:schemeClr val="tx1">
                    <a:lumMod val="85000"/>
                    <a:lumOff val="15000"/>
                  </a:schemeClr>
                </a:solidFill>
              </a:rPr>
            </a:br>
            <a:r>
              <a:rPr lang="en-AU" sz="2600" dirty="0" smtClean="0">
                <a:solidFill>
                  <a:schemeClr val="tx1">
                    <a:lumMod val="85000"/>
                    <a:lumOff val="15000"/>
                  </a:schemeClr>
                </a:solidFill>
              </a:rPr>
              <a:t>The management team just won’t be aware that you are available to respond.</a:t>
            </a:r>
          </a:p>
          <a:p>
            <a:pPr>
              <a:spcAft>
                <a:spcPts val="1200"/>
              </a:spcAft>
            </a:pPr>
            <a:r>
              <a:rPr lang="en-AU" sz="2600" dirty="0" smtClean="0">
                <a:solidFill>
                  <a:schemeClr val="tx1">
                    <a:lumMod val="85000"/>
                    <a:lumOff val="15000"/>
                  </a:schemeClr>
                </a:solidFill>
              </a:rPr>
              <a:t>Non-smartphone users are able to receive alerts and messages via pre-paid SMS. They can also respond with their status: </a:t>
            </a:r>
            <a:br>
              <a:rPr lang="en-AU" sz="2600" dirty="0" smtClean="0">
                <a:solidFill>
                  <a:schemeClr val="tx1">
                    <a:lumMod val="85000"/>
                    <a:lumOff val="15000"/>
                  </a:schemeClr>
                </a:solidFill>
              </a:rPr>
            </a:br>
            <a:r>
              <a:rPr lang="en-AU" sz="2600" dirty="0" smtClean="0">
                <a:solidFill>
                  <a:schemeClr val="tx1">
                    <a:lumMod val="85000"/>
                    <a:lumOff val="15000"/>
                  </a:schemeClr>
                </a:solidFill>
              </a:rPr>
              <a:t/>
            </a:r>
            <a:br>
              <a:rPr lang="en-AU" sz="2600" dirty="0" smtClean="0">
                <a:solidFill>
                  <a:schemeClr val="tx1">
                    <a:lumMod val="85000"/>
                    <a:lumOff val="15000"/>
                  </a:schemeClr>
                </a:solidFill>
              </a:rPr>
            </a:br>
            <a:r>
              <a:rPr lang="en-AU" sz="2600" b="1" dirty="0" smtClean="0">
                <a:solidFill>
                  <a:schemeClr val="tx1">
                    <a:lumMod val="85000"/>
                    <a:lumOff val="15000"/>
                  </a:schemeClr>
                </a:solidFill>
              </a:rPr>
              <a:t>0 - not coming</a:t>
            </a:r>
            <a:br>
              <a:rPr lang="en-AU" sz="2600" b="1" dirty="0" smtClean="0">
                <a:solidFill>
                  <a:schemeClr val="tx1">
                    <a:lumMod val="85000"/>
                    <a:lumOff val="15000"/>
                  </a:schemeClr>
                </a:solidFill>
              </a:rPr>
            </a:br>
            <a:r>
              <a:rPr lang="en-AU" sz="2600" b="1" dirty="0" smtClean="0">
                <a:solidFill>
                  <a:schemeClr val="tx1">
                    <a:lumMod val="85000"/>
                    <a:lumOff val="15000"/>
                  </a:schemeClr>
                </a:solidFill>
              </a:rPr>
              <a:t>1 - coming</a:t>
            </a:r>
            <a:br>
              <a:rPr lang="en-AU" sz="2600" b="1" dirty="0" smtClean="0">
                <a:solidFill>
                  <a:schemeClr val="tx1">
                    <a:lumMod val="85000"/>
                    <a:lumOff val="15000"/>
                  </a:schemeClr>
                </a:solidFill>
              </a:rPr>
            </a:br>
            <a:r>
              <a:rPr lang="en-AU" sz="2600" b="1" dirty="0" smtClean="0">
                <a:solidFill>
                  <a:schemeClr val="tx1">
                    <a:lumMod val="85000"/>
                    <a:lumOff val="15000"/>
                  </a:schemeClr>
                </a:solidFill>
              </a:rPr>
              <a:t>2 - other</a:t>
            </a:r>
          </a:p>
        </p:txBody>
      </p:sp>
      <p:sp>
        <p:nvSpPr>
          <p:cNvPr id="6" name="Rectangle 5"/>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9"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32" y="686556"/>
            <a:ext cx="8034337" cy="4487159"/>
          </a:xfrm>
        </p:spPr>
        <p:txBody>
          <a:bodyPr>
            <a:normAutofit fontScale="92500" lnSpcReduction="20000"/>
          </a:bodyPr>
          <a:lstStyle/>
          <a:p>
            <a:pPr marL="0" indent="0">
              <a:spcAft>
                <a:spcPts val="1200"/>
              </a:spcAft>
              <a:buNone/>
            </a:pPr>
            <a:r>
              <a:rPr lang="en-AU" sz="2800" b="1" dirty="0" smtClean="0">
                <a:solidFill>
                  <a:schemeClr val="tx1">
                    <a:lumMod val="85000"/>
                    <a:lumOff val="15000"/>
                  </a:schemeClr>
                </a:solidFill>
              </a:rPr>
              <a:t>How does BART work?</a:t>
            </a:r>
            <a:endParaRPr lang="en-AU" sz="2800" b="1" dirty="0">
              <a:solidFill>
                <a:schemeClr val="tx1">
                  <a:lumMod val="85000"/>
                  <a:lumOff val="15000"/>
                </a:schemeClr>
              </a:solidFill>
            </a:endParaRPr>
          </a:p>
          <a:p>
            <a:pPr>
              <a:spcAft>
                <a:spcPts val="1200"/>
              </a:spcAft>
            </a:pPr>
            <a:r>
              <a:rPr lang="en-AU" sz="2600" dirty="0" smtClean="0">
                <a:solidFill>
                  <a:schemeClr val="tx1">
                    <a:lumMod val="85000"/>
                    <a:lumOff val="15000"/>
                  </a:schemeClr>
                </a:solidFill>
              </a:rPr>
              <a:t>BART has 3 different platforms</a:t>
            </a:r>
          </a:p>
          <a:p>
            <a:pPr>
              <a:spcAft>
                <a:spcPts val="1200"/>
              </a:spcAft>
            </a:pPr>
            <a:r>
              <a:rPr lang="en-AU" sz="2600" dirty="0">
                <a:solidFill>
                  <a:schemeClr val="tx1">
                    <a:lumMod val="85000"/>
                    <a:lumOff val="15000"/>
                  </a:schemeClr>
                </a:solidFill>
              </a:rPr>
              <a:t>S</a:t>
            </a:r>
            <a:r>
              <a:rPr lang="en-AU" sz="2600" dirty="0" smtClean="0">
                <a:solidFill>
                  <a:schemeClr val="tx1">
                    <a:lumMod val="85000"/>
                    <a:lumOff val="15000"/>
                  </a:schemeClr>
                </a:solidFill>
              </a:rPr>
              <a:t>martphone app for Android, iPhone and Windows Phone 8.1 &amp; 10</a:t>
            </a:r>
          </a:p>
          <a:p>
            <a:pPr>
              <a:spcAft>
                <a:spcPts val="1200"/>
              </a:spcAft>
            </a:pPr>
            <a:r>
              <a:rPr lang="en-AU" sz="2600" dirty="0">
                <a:solidFill>
                  <a:schemeClr val="tx1">
                    <a:lumMod val="85000"/>
                    <a:lumOff val="15000"/>
                  </a:schemeClr>
                </a:solidFill>
              </a:rPr>
              <a:t>T</a:t>
            </a:r>
            <a:r>
              <a:rPr lang="en-AU" sz="2600" dirty="0" smtClean="0">
                <a:solidFill>
                  <a:schemeClr val="tx1">
                    <a:lumMod val="85000"/>
                    <a:lumOff val="15000"/>
                  </a:schemeClr>
                </a:solidFill>
              </a:rPr>
              <a:t>ablet app for Android &amp; iPad</a:t>
            </a:r>
          </a:p>
          <a:p>
            <a:pPr>
              <a:spcAft>
                <a:spcPts val="1200"/>
              </a:spcAft>
            </a:pPr>
            <a:r>
              <a:rPr lang="en-AU" sz="2600" b="1" dirty="0" smtClean="0">
                <a:solidFill>
                  <a:schemeClr val="tx1">
                    <a:lumMod val="85000"/>
                    <a:lumOff val="15000"/>
                  </a:schemeClr>
                </a:solidFill>
              </a:rPr>
              <a:t>Two websites: </a:t>
            </a:r>
          </a:p>
          <a:p>
            <a:pPr lvl="1">
              <a:spcAft>
                <a:spcPts val="1200"/>
              </a:spcAft>
            </a:pPr>
            <a:r>
              <a:rPr lang="en-AU" sz="2300" dirty="0" smtClean="0">
                <a:solidFill>
                  <a:schemeClr val="tx1">
                    <a:lumMod val="85000"/>
                    <a:lumOff val="15000"/>
                  </a:schemeClr>
                </a:solidFill>
              </a:rPr>
              <a:t>Dashboard</a:t>
            </a:r>
          </a:p>
          <a:p>
            <a:pPr lvl="1">
              <a:spcAft>
                <a:spcPts val="1200"/>
              </a:spcAft>
            </a:pPr>
            <a:r>
              <a:rPr lang="en-AU" sz="2300" dirty="0" smtClean="0">
                <a:solidFill>
                  <a:schemeClr val="tx1">
                    <a:lumMod val="85000"/>
                    <a:lumOff val="15000"/>
                  </a:schemeClr>
                </a:solidFill>
              </a:rPr>
              <a:t>Regional platform</a:t>
            </a:r>
          </a:p>
          <a:p>
            <a:pPr marL="0" indent="0">
              <a:spcAft>
                <a:spcPts val="1200"/>
              </a:spcAft>
              <a:buNone/>
            </a:pPr>
            <a:r>
              <a:rPr lang="en-AU" sz="2600" dirty="0" smtClean="0">
                <a:solidFill>
                  <a:schemeClr val="tx1">
                    <a:lumMod val="85000"/>
                    <a:lumOff val="15000"/>
                  </a:schemeClr>
                </a:solidFill>
              </a:rPr>
              <a:t/>
            </a:r>
            <a:br>
              <a:rPr lang="en-AU" sz="2600" dirty="0" smtClean="0">
                <a:solidFill>
                  <a:schemeClr val="tx1">
                    <a:lumMod val="85000"/>
                    <a:lumOff val="15000"/>
                  </a:schemeClr>
                </a:solidFill>
              </a:rPr>
            </a:br>
            <a:r>
              <a:rPr lang="en-AU" sz="2600" dirty="0" smtClean="0">
                <a:solidFill>
                  <a:schemeClr val="tx1">
                    <a:lumMod val="85000"/>
                    <a:lumOff val="15000"/>
                  </a:schemeClr>
                </a:solidFill>
              </a:rPr>
              <a:t>Let’s look at the BART smartphone app…</a:t>
            </a:r>
          </a:p>
          <a:p>
            <a:pPr>
              <a:spcAft>
                <a:spcPts val="1200"/>
              </a:spcAft>
            </a:pPr>
            <a:endParaRPr lang="en-AU" sz="2800" dirty="0">
              <a:solidFill>
                <a:schemeClr val="tx1">
                  <a:lumMod val="85000"/>
                  <a:lumOff val="15000"/>
                </a:schemeClr>
              </a:solidFill>
            </a:endParaRPr>
          </a:p>
          <a:p>
            <a:pPr marL="0" indent="0">
              <a:spcAft>
                <a:spcPts val="1200"/>
              </a:spcAft>
              <a:buNone/>
            </a:pPr>
            <a:endParaRPr lang="en-AU" sz="2800" dirty="0">
              <a:solidFill>
                <a:schemeClr val="tx1">
                  <a:lumMod val="85000"/>
                  <a:lumOff val="15000"/>
                </a:schemeClr>
              </a:solidFill>
            </a:endParaRPr>
          </a:p>
        </p:txBody>
      </p:sp>
      <p:sp>
        <p:nvSpPr>
          <p:cNvPr id="7" name="Rectangle 6"/>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0"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1175656" y="2841171"/>
            <a:ext cx="3559629" cy="217623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800" dirty="0" smtClean="0">
                <a:solidFill>
                  <a:schemeClr val="tx1">
                    <a:lumMod val="85000"/>
                    <a:lumOff val="15000"/>
                  </a:schemeClr>
                </a:solidFill>
              </a:rPr>
              <a:t>Your username and password will be supplied by your brigade BART Admin Coordinators</a:t>
            </a:r>
            <a:endParaRPr lang="en-AU" sz="2800" dirty="0">
              <a:solidFill>
                <a:schemeClr val="tx1">
                  <a:lumMod val="85000"/>
                  <a:lumOff val="15000"/>
                </a:schemeClr>
              </a:solidFill>
            </a:endParaRPr>
          </a:p>
        </p:txBody>
      </p:sp>
      <p:sp>
        <p:nvSpPr>
          <p:cNvPr id="9" name="Rectangle 8"/>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12"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8018" y="43552"/>
            <a:ext cx="4399727" cy="6155439"/>
          </a:xfrm>
          <a:prstGeom prst="rect">
            <a:avLst/>
          </a:prstGeom>
        </p:spPr>
      </p:pic>
      <p:sp>
        <p:nvSpPr>
          <p:cNvPr id="14" name="Rectangle 2"/>
          <p:cNvSpPr>
            <a:spLocks noGrp="1" noChangeArrowheads="1"/>
          </p:cNvSpPr>
          <p:nvPr>
            <p:ph type="title"/>
          </p:nvPr>
        </p:nvSpPr>
        <p:spPr>
          <a:xfrm>
            <a:off x="1923140" y="5759275"/>
            <a:ext cx="5653317" cy="846440"/>
          </a:xfrm>
        </p:spPr>
        <p:txBody>
          <a:bodyPr>
            <a:normAutofit/>
          </a:bodyPr>
          <a:lstStyle/>
          <a:p>
            <a:pPr algn="r" eaLnBrk="1" hangingPunct="1"/>
            <a:r>
              <a:rPr lang="en-AU" sz="2800" b="1" dirty="0" smtClean="0">
                <a:solidFill>
                  <a:schemeClr val="bg1"/>
                </a:solidFill>
              </a:rPr>
              <a:t>Smartphone Application</a:t>
            </a:r>
          </a:p>
        </p:txBody>
      </p:sp>
    </p:spTree>
    <p:extLst>
      <p:ext uri="{BB962C8B-B14F-4D97-AF65-F5344CB8AC3E}">
        <p14:creationId xmlns:p14="http://schemas.microsoft.com/office/powerpoint/2010/main" val="3702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BART\Marketing\ScreenShots\280716\IMG_05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20" y="191814"/>
            <a:ext cx="3000236" cy="5325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7" name="Picture 2" descr="D:\BART\Marketing\Logo\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923140" y="5759275"/>
            <a:ext cx="5653317"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smtClean="0">
                <a:solidFill>
                  <a:schemeClr val="bg1"/>
                </a:solidFill>
              </a:rPr>
              <a:t>Smartphone Application</a:t>
            </a:r>
            <a:endParaRPr lang="en-AU" sz="2800" b="1" dirty="0" smtClean="0">
              <a:solidFill>
                <a:schemeClr val="bg1"/>
              </a:solidFill>
            </a:endParaRPr>
          </a:p>
        </p:txBody>
      </p:sp>
      <p:sp>
        <p:nvSpPr>
          <p:cNvPr id="10" name="Content Placeholder 2"/>
          <p:cNvSpPr txBox="1">
            <a:spLocks noGrp="1"/>
          </p:cNvSpPr>
          <p:nvPr>
            <p:ph idx="1"/>
          </p:nvPr>
        </p:nvSpPr>
        <p:spPr>
          <a:xfrm>
            <a:off x="4939393" y="1845128"/>
            <a:ext cx="3306534" cy="217623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AU" sz="2800" b="1" dirty="0" smtClean="0">
                <a:solidFill>
                  <a:schemeClr val="tx1">
                    <a:lumMod val="75000"/>
                    <a:lumOff val="25000"/>
                  </a:schemeClr>
                </a:solidFill>
              </a:rPr>
              <a:t>Choose your preferred layout:</a:t>
            </a:r>
          </a:p>
          <a:p>
            <a:r>
              <a:rPr lang="en-AU" sz="2800" dirty="0" smtClean="0">
                <a:solidFill>
                  <a:schemeClr val="tx1">
                    <a:lumMod val="75000"/>
                    <a:lumOff val="25000"/>
                  </a:schemeClr>
                </a:solidFill>
              </a:rPr>
              <a:t>Quick View</a:t>
            </a:r>
          </a:p>
          <a:p>
            <a:r>
              <a:rPr lang="en-AU" sz="2800" dirty="0" smtClean="0">
                <a:solidFill>
                  <a:schemeClr val="tx1">
                    <a:lumMod val="75000"/>
                    <a:lumOff val="25000"/>
                  </a:schemeClr>
                </a:solidFill>
              </a:rPr>
              <a:t>List View</a:t>
            </a:r>
            <a:endParaRPr lang="en-AU" sz="2800" dirty="0">
              <a:solidFill>
                <a:schemeClr val="tx1">
                  <a:lumMod val="75000"/>
                  <a:lumOff val="25000"/>
                </a:schemeClr>
              </a:solidFill>
            </a:endParaRPr>
          </a:p>
        </p:txBody>
      </p:sp>
    </p:spTree>
    <p:extLst>
      <p:ext uri="{BB962C8B-B14F-4D97-AF65-F5344CB8AC3E}">
        <p14:creationId xmlns:p14="http://schemas.microsoft.com/office/powerpoint/2010/main" val="9046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8" name="Picture 2" descr="D:\BART\Marketing\Logo\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1923140" y="5759275"/>
            <a:ext cx="5653317" cy="8464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AU" sz="2800" b="1" dirty="0" smtClean="0">
                <a:solidFill>
                  <a:schemeClr val="bg1"/>
                </a:solidFill>
              </a:rPr>
              <a:t>Respond from Push Notification</a:t>
            </a:r>
          </a:p>
        </p:txBody>
      </p:sp>
      <p:pic>
        <p:nvPicPr>
          <p:cNvPr id="4098" name="Picture 2" descr="D:\BART\Marketing\EDMs\EDM-010216\PushS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39" y="-720765"/>
            <a:ext cx="9352339" cy="47040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1917515" y="4289208"/>
            <a:ext cx="5308970" cy="90327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AU" sz="2400" b="1" dirty="0" smtClean="0"/>
              <a:t>You can slide the Push Notification from your lock screen to respond directly to the alert or message</a:t>
            </a:r>
          </a:p>
        </p:txBody>
      </p:sp>
    </p:spTree>
    <p:extLst>
      <p:ext uri="{BB962C8B-B14F-4D97-AF65-F5344CB8AC3E}">
        <p14:creationId xmlns:p14="http://schemas.microsoft.com/office/powerpoint/2010/main" val="9622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RT\Marketing\ScreenShots\280716\Quick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84" y="-444707"/>
            <a:ext cx="5330832" cy="7458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33887" y="3936353"/>
            <a:ext cx="2344931" cy="1481022"/>
          </a:xfrm>
        </p:spPr>
        <p:txBody>
          <a:bodyPr>
            <a:normAutofit/>
          </a:bodyPr>
          <a:lstStyle/>
          <a:p>
            <a:pPr marL="0" indent="0">
              <a:buNone/>
            </a:pPr>
            <a:r>
              <a:rPr lang="en-AU" sz="2000" b="1" dirty="0" smtClean="0"/>
              <a:t>Other: </a:t>
            </a:r>
            <a:br>
              <a:rPr lang="en-AU" sz="2000" b="1" dirty="0" smtClean="0"/>
            </a:br>
            <a:r>
              <a:rPr lang="en-AU" sz="2000" dirty="0" smtClean="0"/>
              <a:t>used by Group Duty Officer to acknowledge page (trialling)</a:t>
            </a:r>
            <a:endParaRPr lang="en-AU" sz="2000" dirty="0"/>
          </a:p>
        </p:txBody>
      </p:sp>
      <p:cxnSp>
        <p:nvCxnSpPr>
          <p:cNvPr id="6" name="Straight Arrow Connector 5"/>
          <p:cNvCxnSpPr>
            <a:stCxn id="18" idx="1"/>
          </p:cNvCxnSpPr>
          <p:nvPr/>
        </p:nvCxnSpPr>
        <p:spPr>
          <a:xfrm flipH="1">
            <a:off x="5682343" y="481107"/>
            <a:ext cx="1033165" cy="817014"/>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7623" y="876537"/>
            <a:ext cx="2344931" cy="651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b="1" dirty="0" smtClean="0"/>
              <a:t>Scroll message left</a:t>
            </a:r>
            <a:endParaRPr lang="en-AU" sz="2000" b="1" dirty="0"/>
          </a:p>
          <a:p>
            <a:pPr algn="r" fontAlgn="auto">
              <a:spcAft>
                <a:spcPts val="0"/>
              </a:spcAft>
            </a:pPr>
            <a:endParaRPr lang="en-AU" sz="2000" b="1" dirty="0" smtClean="0"/>
          </a:p>
        </p:txBody>
      </p:sp>
      <p:cxnSp>
        <p:nvCxnSpPr>
          <p:cNvPr id="10" name="Straight Arrow Connector 9"/>
          <p:cNvCxnSpPr/>
          <p:nvPr/>
        </p:nvCxnSpPr>
        <p:spPr>
          <a:xfrm>
            <a:off x="2432554" y="1112509"/>
            <a:ext cx="962703" cy="18561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1638" y="1825438"/>
            <a:ext cx="1573619" cy="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907960" y="996043"/>
            <a:ext cx="1892890" cy="829395"/>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62116" y="4731669"/>
            <a:ext cx="1215870" cy="2481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flipH="1">
            <a:off x="4776826" y="3468476"/>
            <a:ext cx="1938682" cy="120838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100483" y="1626963"/>
            <a:ext cx="1663003" cy="870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b="1" dirty="0"/>
              <a:t>W</a:t>
            </a:r>
            <a:r>
              <a:rPr lang="en-AU" sz="2000" b="1" dirty="0" smtClean="0"/>
              <a:t>ho’s attending</a:t>
            </a:r>
          </a:p>
          <a:p>
            <a:pPr algn="r" fontAlgn="auto">
              <a:spcAft>
                <a:spcPts val="0"/>
              </a:spcAft>
            </a:pPr>
            <a:endParaRPr lang="en-AU" sz="2000" b="1" dirty="0"/>
          </a:p>
          <a:p>
            <a:pPr algn="r" fontAlgn="auto">
              <a:spcAft>
                <a:spcPts val="0"/>
              </a:spcAft>
            </a:pPr>
            <a:endParaRPr lang="en-AU" sz="2000" b="1" dirty="0" smtClean="0"/>
          </a:p>
          <a:p>
            <a:pPr marL="0" indent="0" algn="r" fontAlgn="auto">
              <a:spcAft>
                <a:spcPts val="0"/>
              </a:spcAft>
              <a:buNone/>
            </a:pPr>
            <a:endParaRPr lang="en-AU" sz="2000" b="1" dirty="0"/>
          </a:p>
        </p:txBody>
      </p:sp>
      <p:sp>
        <p:nvSpPr>
          <p:cNvPr id="14" name="Content Placeholder 2"/>
          <p:cNvSpPr txBox="1">
            <a:spLocks/>
          </p:cNvSpPr>
          <p:nvPr/>
        </p:nvSpPr>
        <p:spPr>
          <a:xfrm>
            <a:off x="122550" y="4513300"/>
            <a:ext cx="1981899" cy="12684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dirty="0" smtClean="0"/>
              <a:t>Tap thumbs up: </a:t>
            </a:r>
            <a:r>
              <a:rPr lang="en-AU" sz="2000" b="1" dirty="0" smtClean="0"/>
              <a:t>YOU ARE attending</a:t>
            </a:r>
          </a:p>
          <a:p>
            <a:pPr algn="r" fontAlgn="auto">
              <a:spcAft>
                <a:spcPts val="0"/>
              </a:spcAft>
            </a:pPr>
            <a:endParaRPr lang="en-AU" sz="2000" b="1" dirty="0" smtClean="0"/>
          </a:p>
          <a:p>
            <a:pPr marL="0" indent="0" algn="r" fontAlgn="auto">
              <a:spcAft>
                <a:spcPts val="0"/>
              </a:spcAft>
              <a:buNone/>
            </a:pPr>
            <a:endParaRPr lang="en-AU" sz="2000" b="1" dirty="0"/>
          </a:p>
        </p:txBody>
      </p:sp>
      <p:sp>
        <p:nvSpPr>
          <p:cNvPr id="15" name="Content Placeholder 2"/>
          <p:cNvSpPr txBox="1">
            <a:spLocks/>
          </p:cNvSpPr>
          <p:nvPr/>
        </p:nvSpPr>
        <p:spPr>
          <a:xfrm>
            <a:off x="6715508" y="3096016"/>
            <a:ext cx="2344931" cy="74492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2000" dirty="0"/>
              <a:t>Tap thumbs </a:t>
            </a:r>
            <a:r>
              <a:rPr lang="en-AU" sz="2000" dirty="0" smtClean="0"/>
              <a:t>down: </a:t>
            </a:r>
            <a:r>
              <a:rPr lang="en-AU" sz="2000" b="1" dirty="0" smtClean="0"/>
              <a:t>NOT attending</a:t>
            </a:r>
          </a:p>
          <a:p>
            <a:pPr marL="0" indent="0" fontAlgn="auto">
              <a:spcAft>
                <a:spcPts val="0"/>
              </a:spcAft>
              <a:buNone/>
            </a:pPr>
            <a:endParaRPr lang="en-AU" sz="2000" b="1" dirty="0"/>
          </a:p>
        </p:txBody>
      </p:sp>
      <p:sp>
        <p:nvSpPr>
          <p:cNvPr id="17" name="Content Placeholder 2"/>
          <p:cNvSpPr txBox="1">
            <a:spLocks/>
          </p:cNvSpPr>
          <p:nvPr/>
        </p:nvSpPr>
        <p:spPr>
          <a:xfrm>
            <a:off x="6733887" y="770594"/>
            <a:ext cx="2344931" cy="4508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b="1" dirty="0"/>
              <a:t>View </a:t>
            </a:r>
            <a:r>
              <a:rPr lang="en-AU" sz="2000" b="1" dirty="0" smtClean="0"/>
              <a:t>Map</a:t>
            </a:r>
          </a:p>
          <a:p>
            <a:pPr marL="0" indent="0" fontAlgn="auto">
              <a:spcAft>
                <a:spcPts val="0"/>
              </a:spcAft>
              <a:buNone/>
            </a:pPr>
            <a:endParaRPr lang="en-AU" sz="2000" b="1" dirty="0"/>
          </a:p>
        </p:txBody>
      </p:sp>
      <p:sp>
        <p:nvSpPr>
          <p:cNvPr id="18" name="Content Placeholder 2"/>
          <p:cNvSpPr txBox="1">
            <a:spLocks/>
          </p:cNvSpPr>
          <p:nvPr/>
        </p:nvSpPr>
        <p:spPr>
          <a:xfrm>
            <a:off x="6715508" y="268250"/>
            <a:ext cx="2344931" cy="4257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b="1" dirty="0"/>
              <a:t>Scroll message </a:t>
            </a:r>
            <a:r>
              <a:rPr lang="en-AU" sz="2000" b="1" dirty="0" smtClean="0"/>
              <a:t>right</a:t>
            </a:r>
            <a:endParaRPr lang="en-AU" sz="2000" b="1" dirty="0"/>
          </a:p>
        </p:txBody>
      </p:sp>
      <p:cxnSp>
        <p:nvCxnSpPr>
          <p:cNvPr id="20" name="Straight Arrow Connector 19"/>
          <p:cNvCxnSpPr/>
          <p:nvPr/>
        </p:nvCxnSpPr>
        <p:spPr>
          <a:xfrm flipH="1">
            <a:off x="5592537" y="4513300"/>
            <a:ext cx="1122971" cy="163564"/>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92537" y="1626963"/>
            <a:ext cx="1122971" cy="198475"/>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6740165" y="1202525"/>
            <a:ext cx="2320274" cy="1893491"/>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b="1" dirty="0" smtClean="0"/>
              <a:t>Mark as Completed </a:t>
            </a:r>
            <a:r>
              <a:rPr lang="en-AU" sz="2000" dirty="0" smtClean="0"/>
              <a:t>Done by appointed brigade reps as set by BART administrator </a:t>
            </a:r>
            <a:br>
              <a:rPr lang="en-AU" sz="2000" dirty="0" smtClean="0"/>
            </a:br>
            <a:r>
              <a:rPr lang="en-AU" sz="1800" dirty="0" smtClean="0">
                <a:solidFill>
                  <a:schemeClr val="tx1">
                    <a:lumMod val="85000"/>
                    <a:lumOff val="15000"/>
                  </a:schemeClr>
                </a:solidFill>
              </a:rPr>
              <a:t>(</a:t>
            </a:r>
            <a:r>
              <a:rPr lang="en-AU" sz="1600" dirty="0" smtClean="0">
                <a:solidFill>
                  <a:schemeClr val="tx1">
                    <a:lumMod val="85000"/>
                    <a:lumOff val="15000"/>
                  </a:schemeClr>
                </a:solidFill>
              </a:rPr>
              <a:t>Shows other brigade members the vehicles are back at station</a:t>
            </a:r>
            <a:r>
              <a:rPr lang="en-AU" sz="1600" dirty="0">
                <a:solidFill>
                  <a:schemeClr val="tx1">
                    <a:lumMod val="85000"/>
                    <a:lumOff val="15000"/>
                  </a:schemeClr>
                </a:solidFill>
              </a:rPr>
              <a:t>)</a:t>
            </a:r>
            <a:endParaRPr lang="en-AU" sz="1600" dirty="0" smtClean="0">
              <a:solidFill>
                <a:schemeClr val="tx1">
                  <a:lumMod val="85000"/>
                  <a:lumOff val="15000"/>
                </a:schemeClr>
              </a:solidFill>
            </a:endParaRPr>
          </a:p>
        </p:txBody>
      </p:sp>
      <p:sp>
        <p:nvSpPr>
          <p:cNvPr id="23" name="Content Placeholder 2"/>
          <p:cNvSpPr txBox="1">
            <a:spLocks/>
          </p:cNvSpPr>
          <p:nvPr/>
        </p:nvSpPr>
        <p:spPr>
          <a:xfrm>
            <a:off x="122550" y="2988762"/>
            <a:ext cx="1981899" cy="120153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None/>
            </a:pPr>
            <a:r>
              <a:rPr lang="en-AU" sz="2000" b="1" dirty="0" smtClean="0"/>
              <a:t>If the Group Duty Officer responds they will hit the thumbs up</a:t>
            </a:r>
            <a:endParaRPr lang="en-AU" sz="2000" b="1" dirty="0"/>
          </a:p>
        </p:txBody>
      </p:sp>
      <p:cxnSp>
        <p:nvCxnSpPr>
          <p:cNvPr id="24" name="Straight Arrow Connector 23"/>
          <p:cNvCxnSpPr/>
          <p:nvPr/>
        </p:nvCxnSpPr>
        <p:spPr>
          <a:xfrm>
            <a:off x="2191169" y="3554510"/>
            <a:ext cx="1286817" cy="1040572"/>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5517232"/>
            <a:ext cx="9144000" cy="1340768"/>
          </a:xfrm>
          <a:prstGeom prst="rect">
            <a:avLst/>
          </a:prstGeom>
          <a:solidFill>
            <a:srgbClr val="90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7812360" y="5526360"/>
            <a:ext cx="1331640" cy="1331640"/>
          </a:xfrm>
          <a:prstGeom prst="rect">
            <a:avLst/>
          </a:prstGeom>
          <a:solidFill>
            <a:srgbClr val="792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744" y="5819911"/>
            <a:ext cx="752872" cy="752872"/>
          </a:xfrm>
          <a:prstGeom prst="rect">
            <a:avLst/>
          </a:prstGeom>
        </p:spPr>
      </p:pic>
      <p:pic>
        <p:nvPicPr>
          <p:cNvPr id="30" name="Picture 2" descr="D:\BART\Marketing\Logo\Whit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57" y="5877272"/>
            <a:ext cx="1189807" cy="64343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
          <p:cNvSpPr>
            <a:spLocks noGrp="1" noChangeArrowheads="1"/>
          </p:cNvSpPr>
          <p:nvPr>
            <p:ph type="title"/>
          </p:nvPr>
        </p:nvSpPr>
        <p:spPr>
          <a:xfrm>
            <a:off x="1923140" y="5759275"/>
            <a:ext cx="5661481" cy="846440"/>
          </a:xfrm>
        </p:spPr>
        <p:txBody>
          <a:bodyPr>
            <a:normAutofit/>
          </a:bodyPr>
          <a:lstStyle/>
          <a:p>
            <a:pPr algn="r" eaLnBrk="1" hangingPunct="1"/>
            <a:r>
              <a:rPr lang="en-AU" sz="2800" b="1" dirty="0" smtClean="0">
                <a:solidFill>
                  <a:schemeClr val="bg1"/>
                </a:solidFill>
              </a:rPr>
              <a:t>Quick View Screen</a:t>
            </a:r>
          </a:p>
        </p:txBody>
      </p:sp>
    </p:spTree>
    <p:extLst>
      <p:ext uri="{BB962C8B-B14F-4D97-AF65-F5344CB8AC3E}">
        <p14:creationId xmlns:p14="http://schemas.microsoft.com/office/powerpoint/2010/main" val="12762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3" grpId="0"/>
      <p:bldP spid="14" grpId="0"/>
      <p:bldP spid="15" grpId="0"/>
      <p:bldP spid="17" grpId="0"/>
      <p:bldP spid="18" grpId="0"/>
      <p:bldP spid="28"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7950</TotalTime>
  <Words>1121</Words>
  <Application>Microsoft Office PowerPoint</Application>
  <PresentationFormat>On-screen Show (4:3)</PresentationFormat>
  <Paragraphs>130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Smartphone Application</vt:lpstr>
      <vt:lpstr>PowerPoint Presentation</vt:lpstr>
      <vt:lpstr>PowerPoint Presentation</vt:lpstr>
      <vt:lpstr>Quick View Screen</vt:lpstr>
      <vt:lpstr>List View Screen</vt:lpstr>
      <vt:lpstr>Windows Phone App</vt:lpstr>
      <vt:lpstr>Attendees</vt:lpstr>
      <vt:lpstr>Map Screen</vt:lpstr>
      <vt:lpstr>PowerPoint Presentation</vt:lpstr>
      <vt:lpstr>PowerPoint Presentation</vt:lpstr>
      <vt:lpstr>PowerPoint Presentation</vt:lpstr>
      <vt:lpstr>PowerPoint Presentation</vt:lpstr>
      <vt:lpstr>PowerPoint Presentation</vt:lpstr>
      <vt:lpstr>PowerPoint Presentation</vt:lpstr>
      <vt:lpstr>Other Information – 1/2</vt:lpstr>
      <vt:lpstr>Other Information – 2/2</vt:lpstr>
      <vt:lpstr>Summary</vt:lpstr>
      <vt:lpstr>PowerPoint Presentation</vt:lpstr>
    </vt:vector>
  </TitlesOfParts>
  <Company>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CFS Web Projects</dc:title>
  <dc:creator>Greg.James@sacfsvolunteer.org.au</dc:creator>
  <cp:lastModifiedBy>Catherine Randall</cp:lastModifiedBy>
  <cp:revision>409</cp:revision>
  <dcterms:created xsi:type="dcterms:W3CDTF">2011-03-28T03:26:58Z</dcterms:created>
  <dcterms:modified xsi:type="dcterms:W3CDTF">2016-10-11T22:22:16Z</dcterms:modified>
</cp:coreProperties>
</file>