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5" r:id="rId7"/>
    <p:sldId id="264" r:id="rId8"/>
    <p:sldId id="266" r:id="rId9"/>
    <p:sldId id="26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E00"/>
    <a:srgbClr val="335864"/>
    <a:srgbClr val="293B43"/>
    <a:srgbClr val="17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5"/>
    <p:restoredTop sz="94658"/>
  </p:normalViewPr>
  <p:slideViewPr>
    <p:cSldViewPr snapToGrid="0">
      <p:cViewPr varScale="1">
        <p:scale>
          <a:sx n="88" d="100"/>
          <a:sy n="88" d="100"/>
        </p:scale>
        <p:origin x="20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0B42-1720-2943-5925-061F74C1D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8085D-E038-65F1-54AD-C702E94E7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23EEA-F47B-6517-D02E-695447CFA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DF58B-BE71-4A48-1CD0-29F9AC1C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7FBF5-375B-3C10-5F17-D9072929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2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1109-ECB7-3917-8021-5358DC18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219B2-02D5-A2CA-6ABB-AA594FED6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75CF-6F98-0363-2B3E-1CA1FF0D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19715-9662-DACB-2FFA-3F751189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AE6D2-9AC6-A11B-9930-4075659C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7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42C96-B765-6F0F-0F29-70284E79F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92970-F820-8BCA-D1A0-D1B2C272D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7822D-8E5A-4B8A-7F42-FDB68F26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A269-579F-79A3-FFFD-A55AFC5F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5ECBD-A31E-04C1-7122-71976A25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2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C4E1-9AB6-3C94-DF13-FF93C98E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905F-DB81-0C85-298F-1302CE17B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2ECEC-D7D3-AC3B-1551-8E6E9E42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8E6CB-9209-4817-B64A-035E53D5E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F261F-23BA-B0FF-C870-CC893E11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6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4BCA-96CB-41D8-57F6-B261D13A8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D9D42-CA41-97D1-5AEA-B9A77A80F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A4A95-14C9-E002-D580-6E03412B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91192-81C5-75BA-246D-3B43A7C96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8D43D-010F-622D-CFD6-3BDA8F03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B345-703C-490E-0283-0C57DFA3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A9C7E-0C80-40F4-C7FD-322A5A8BD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F7106-0160-FABD-53D9-07B3EAB5F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8F13F-0704-E70F-35CD-7900E32B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E2CC4-74CF-3E2C-770A-81696C28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25697-BCA1-4520-88AE-DD7B88C2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C8E8-D4BA-2522-8C20-F474FBD5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18FD-159E-7E85-E835-B039304BF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F8834-434D-6BAF-1692-59DD9358D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A1311-617D-9F41-FD2F-5764115F7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7E9ED7-0E8F-3BF5-E959-DC812012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2E40F-1761-D384-342F-1B9A54C7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C42EB6-D21C-A72D-63CD-B2A5D43B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1B58D-8697-5809-40BA-19409E7B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8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539C-132F-0C7B-C940-F2A28C7B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71077-0887-B63E-BE60-B7FD604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7E458-020E-6F90-38EB-41BB5F1B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D9023-3721-4166-0A8C-2238D77A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24666-5BBD-8459-ACB0-C2D09563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63A12-FA97-A55D-9006-5B861CDA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69E24-C0B2-04B8-BF86-462458ED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FC80-C89B-077A-00CB-99DB75AD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6E04F-B8F4-8C0A-3D12-EB5D26C3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8B6CF-2D5B-1169-EE45-CA9637A53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32A53-0FEA-5112-0312-2DBA92A9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3725F-04D9-958E-10B8-3D442740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5191A-BE1C-9053-5EF0-C5BA8292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9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DFE3B-D51F-CA7A-2409-5B115F94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D86A77-6900-107F-DACE-EAE236926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88DC8-029C-15BE-6C66-3A17467F0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AEB27-5004-62BF-92D2-A0B3C39A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7ACB3-98BB-D98F-7B16-FAE6438E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E7D0B-5844-67CC-625E-A5D2665F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5118AF-8FC1-40D1-CEED-16736CE6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BA8B8-48B9-F6A0-A512-416889774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14F77-39D7-E5A3-0787-48E8243F51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515B11-B33B-6E40-AF27-A5B17672E8B3}" type="datetimeFigureOut">
              <a:rPr lang="en-US" smtClean="0"/>
              <a:t>2/19/26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5B324-A2F5-3D9D-79BA-D522ACC8F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89B3A-FAC5-8C4A-5253-9CC454EE1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54EF0-779F-EC49-84F0-CF0E6164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1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rtapp.net/webapp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rtapp.net/webapp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mergdev.atlassian.net/wiki/x/AYBio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ark&#10;&#10;Description automatically generated">
            <a:extLst>
              <a:ext uri="{FF2B5EF4-FFF2-40B4-BE49-F238E27FC236}">
                <a16:creationId xmlns:a16="http://schemas.microsoft.com/office/drawing/2014/main" id="{F9F43944-8290-733D-03E8-0FAFF49E6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6AF413-80FB-80A5-5FD4-2260B2598E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24571" y="4341921"/>
            <a:ext cx="2542856" cy="687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D6A32F-87A6-0766-516F-2A76DE57C6D7}"/>
              </a:ext>
            </a:extLst>
          </p:cNvPr>
          <p:cNvSpPr/>
          <p:nvPr/>
        </p:nvSpPr>
        <p:spPr>
          <a:xfrm>
            <a:off x="0" y="6357257"/>
            <a:ext cx="12192000" cy="500743"/>
          </a:xfrm>
          <a:prstGeom prst="rect">
            <a:avLst/>
          </a:prstGeom>
          <a:solidFill>
            <a:srgbClr val="A20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Isosceles Triangle 13">
            <a:extLst>
              <a:ext uri="{FF2B5EF4-FFF2-40B4-BE49-F238E27FC236}">
                <a16:creationId xmlns:a16="http://schemas.microsoft.com/office/drawing/2014/main" id="{FB633FB8-1551-A0D2-5A1A-3BFF1E8EC3F9}"/>
              </a:ext>
            </a:extLst>
          </p:cNvPr>
          <p:cNvSpPr/>
          <p:nvPr/>
        </p:nvSpPr>
        <p:spPr>
          <a:xfrm rot="10800000">
            <a:off x="5874657" y="6332543"/>
            <a:ext cx="442685" cy="171137"/>
          </a:xfrm>
          <a:prstGeom prst="triangle">
            <a:avLst/>
          </a:prstGeom>
          <a:solidFill>
            <a:srgbClr val="181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5F313-A2A2-A2A6-A4DF-8D900F8EC6A3}"/>
              </a:ext>
            </a:extLst>
          </p:cNvPr>
          <p:cNvSpPr txBox="1"/>
          <p:nvPr/>
        </p:nvSpPr>
        <p:spPr>
          <a:xfrm>
            <a:off x="2879415" y="1553477"/>
            <a:ext cx="643317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Check-In Module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9A997-BF0A-88D9-7995-F2BCF32E3675}"/>
              </a:ext>
            </a:extLst>
          </p:cNvPr>
          <p:cNvSpPr txBox="1"/>
          <p:nvPr/>
        </p:nvSpPr>
        <p:spPr>
          <a:xfrm>
            <a:off x="5538795" y="5558971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FEB 2026</a:t>
            </a:r>
          </a:p>
        </p:txBody>
      </p:sp>
    </p:spTree>
    <p:extLst>
      <p:ext uri="{BB962C8B-B14F-4D97-AF65-F5344CB8AC3E}">
        <p14:creationId xmlns:p14="http://schemas.microsoft.com/office/powerpoint/2010/main" val="264783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C09B7F-61A2-25BE-EF4F-1035FD093B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2636"/>
            <a:ext cx="4829415" cy="6852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02ECD8-B765-7443-67BC-7DC751F9BB13}"/>
              </a:ext>
            </a:extLst>
          </p:cNvPr>
          <p:cNvSpPr/>
          <p:nvPr/>
        </p:nvSpPr>
        <p:spPr>
          <a:xfrm>
            <a:off x="1" y="6060558"/>
            <a:ext cx="12192000" cy="797442"/>
          </a:xfrm>
          <a:prstGeom prst="rect">
            <a:avLst/>
          </a:prstGeom>
          <a:solidFill>
            <a:srgbClr val="171E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5A288-21CF-8D5A-FC51-68DF3F0ED7B6}"/>
              </a:ext>
            </a:extLst>
          </p:cNvPr>
          <p:cNvSpPr/>
          <p:nvPr/>
        </p:nvSpPr>
        <p:spPr>
          <a:xfrm>
            <a:off x="4829414" y="0"/>
            <a:ext cx="7362585" cy="6060558"/>
          </a:xfrm>
          <a:prstGeom prst="rect">
            <a:avLst/>
          </a:prstGeom>
          <a:solidFill>
            <a:srgbClr val="293B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B69A7F-13EC-A87C-13E5-CF14456925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6301" y="6238671"/>
            <a:ext cx="1632499" cy="441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F68313-4777-6CE5-0191-B2C7D89B5F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82718" y="690673"/>
            <a:ext cx="6660907" cy="359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697B16-E9DF-AFF0-BE21-CB59C6DF0B6F}"/>
              </a:ext>
            </a:extLst>
          </p:cNvPr>
          <p:cNvSpPr txBox="1"/>
          <p:nvPr/>
        </p:nvSpPr>
        <p:spPr>
          <a:xfrm>
            <a:off x="348375" y="690673"/>
            <a:ext cx="4219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Helping People,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Help People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1A5A25-EB08-24F4-5F52-788DF9E69ED4}"/>
              </a:ext>
            </a:extLst>
          </p:cNvPr>
          <p:cNvSpPr txBox="1"/>
          <p:nvPr/>
        </p:nvSpPr>
        <p:spPr>
          <a:xfrm>
            <a:off x="5732338" y="4755231"/>
            <a:ext cx="555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Battle-tested, industry-leading,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emergency response &amp; management app</a:t>
            </a:r>
          </a:p>
        </p:txBody>
      </p:sp>
    </p:spTree>
    <p:extLst>
      <p:ext uri="{BB962C8B-B14F-4D97-AF65-F5344CB8AC3E}">
        <p14:creationId xmlns:p14="http://schemas.microsoft.com/office/powerpoint/2010/main" val="113126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5;p92">
            <a:extLst>
              <a:ext uri="{FF2B5EF4-FFF2-40B4-BE49-F238E27FC236}">
                <a16:creationId xmlns:a16="http://schemas.microsoft.com/office/drawing/2014/main" id="{03D4BCBF-2B07-436E-2AD5-FBB7F919E237}"/>
              </a:ext>
            </a:extLst>
          </p:cNvPr>
          <p:cNvSpPr txBox="1"/>
          <p:nvPr/>
        </p:nvSpPr>
        <p:spPr>
          <a:xfrm>
            <a:off x="482445" y="997449"/>
            <a:ext cx="5256900" cy="3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30"/>
              <a:buFont typeface="Arial"/>
              <a:buNone/>
            </a:pPr>
            <a:r>
              <a:rPr lang="en-US" sz="2400" dirty="0">
                <a:solidFill>
                  <a:srgbClr val="A20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5" name="Google Shape;776;p92">
            <a:extLst>
              <a:ext uri="{FF2B5EF4-FFF2-40B4-BE49-F238E27FC236}">
                <a16:creationId xmlns:a16="http://schemas.microsoft.com/office/drawing/2014/main" id="{B90B7014-6B3A-4EF0-94F8-772EBF4D7F97}"/>
              </a:ext>
            </a:extLst>
          </p:cNvPr>
          <p:cNvSpPr txBox="1"/>
          <p:nvPr/>
        </p:nvSpPr>
        <p:spPr>
          <a:xfrm>
            <a:off x="493335" y="496881"/>
            <a:ext cx="5256600" cy="63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80"/>
              <a:buFont typeface="Arial"/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CHECK-IN OVERVIEW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59954-7835-11FE-8EFB-56C89EEFDB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2445" y="5884779"/>
            <a:ext cx="1903002" cy="514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695D7B-F4A6-6B22-9043-CFBED1378874}"/>
              </a:ext>
            </a:extLst>
          </p:cNvPr>
          <p:cNvSpPr txBox="1"/>
          <p:nvPr/>
        </p:nvSpPr>
        <p:spPr>
          <a:xfrm>
            <a:off x="740229" y="1756229"/>
            <a:ext cx="56757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A20E0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endParaRPr lang="en-US" sz="3200" dirty="0">
              <a:solidFill>
                <a:srgbClr val="A20E0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A20E0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can Check-in?</a:t>
            </a:r>
            <a:endParaRPr lang="en-US" sz="3200" dirty="0">
              <a:solidFill>
                <a:srgbClr val="A20E0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A20E0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Check-in (BART App)</a:t>
            </a:r>
            <a:endParaRPr lang="en-US" sz="3200" dirty="0">
              <a:solidFill>
                <a:srgbClr val="A20E0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A20E0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Check-in (QR Code)</a:t>
            </a:r>
            <a:endParaRPr lang="en-US" sz="3200" dirty="0">
              <a:solidFill>
                <a:srgbClr val="A20E0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A20E00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Check-out</a:t>
            </a:r>
            <a:endParaRPr lang="en-US" sz="3200" dirty="0">
              <a:solidFill>
                <a:srgbClr val="A20E00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solidFill>
                  <a:srgbClr val="A20E00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Check-in Data</a:t>
            </a:r>
            <a:endParaRPr lang="en-US" sz="3200" dirty="0">
              <a:solidFill>
                <a:srgbClr val="A2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75;p92">
            <a:extLst>
              <a:ext uri="{FF2B5EF4-FFF2-40B4-BE49-F238E27FC236}">
                <a16:creationId xmlns:a16="http://schemas.microsoft.com/office/drawing/2014/main" id="{734DD485-97C3-CDBB-0DA5-D1438DA0B76D}"/>
              </a:ext>
            </a:extLst>
          </p:cNvPr>
          <p:cNvSpPr txBox="1"/>
          <p:nvPr/>
        </p:nvSpPr>
        <p:spPr>
          <a:xfrm>
            <a:off x="482444" y="997449"/>
            <a:ext cx="5959623" cy="3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30"/>
              <a:buFont typeface="Arial"/>
              <a:buNone/>
            </a:pPr>
            <a:r>
              <a:rPr lang="en-US" sz="2400" dirty="0">
                <a:solidFill>
                  <a:srgbClr val="A20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IT, AND HOW DOES IT WORK?</a:t>
            </a:r>
          </a:p>
        </p:txBody>
      </p:sp>
      <p:sp>
        <p:nvSpPr>
          <p:cNvPr id="8" name="Google Shape;776;p92">
            <a:extLst>
              <a:ext uri="{FF2B5EF4-FFF2-40B4-BE49-F238E27FC236}">
                <a16:creationId xmlns:a16="http://schemas.microsoft.com/office/drawing/2014/main" id="{C2810646-5427-9470-0512-605A5B5B314B}"/>
              </a:ext>
            </a:extLst>
          </p:cNvPr>
          <p:cNvSpPr txBox="1"/>
          <p:nvPr/>
        </p:nvSpPr>
        <p:spPr>
          <a:xfrm>
            <a:off x="493335" y="496881"/>
            <a:ext cx="5256600" cy="63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80"/>
              <a:buFont typeface="Arial"/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OVERVIEW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006C86-C91D-0C48-A6FF-BA3E61204A33}"/>
              </a:ext>
            </a:extLst>
          </p:cNvPr>
          <p:cNvSpPr/>
          <p:nvPr/>
        </p:nvSpPr>
        <p:spPr>
          <a:xfrm>
            <a:off x="493334" y="1884009"/>
            <a:ext cx="4543123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300" dirty="0"/>
              <a:t>The </a:t>
            </a:r>
            <a:r>
              <a:rPr lang="en-AU" sz="2300" b="1" dirty="0"/>
              <a:t>BART Check-in module</a:t>
            </a:r>
            <a:r>
              <a:rPr lang="en-AU" sz="2300" dirty="0"/>
              <a:t> has been developed to improve the </a:t>
            </a:r>
            <a:r>
              <a:rPr lang="en-AU" sz="2300" b="1" dirty="0"/>
              <a:t>visibility of member activity</a:t>
            </a:r>
            <a:r>
              <a:rPr lang="en-AU" sz="2300" dirty="0"/>
              <a:t>.</a:t>
            </a:r>
          </a:p>
          <a:p>
            <a:endParaRPr lang="en-AU" sz="2300" dirty="0"/>
          </a:p>
          <a:p>
            <a:r>
              <a:rPr lang="en-AU" sz="2300" dirty="0"/>
              <a:t>Instead of manually tracking time and attendance, Members can quickly log their hours and activities directly in the BART app.</a:t>
            </a:r>
          </a:p>
          <a:p>
            <a:endParaRPr lang="en-AU" sz="2300" dirty="0"/>
          </a:p>
          <a:p>
            <a:r>
              <a:rPr lang="en-AU" sz="2000" b="1" dirty="0">
                <a:solidFill>
                  <a:srgbClr val="A20E00"/>
                </a:solidFill>
              </a:rPr>
              <a:t>Requires the latest BART App release.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0D7C2-BE11-5868-4AEB-1227E5684B59}"/>
              </a:ext>
            </a:extLst>
          </p:cNvPr>
          <p:cNvSpPr txBox="1"/>
          <p:nvPr/>
        </p:nvSpPr>
        <p:spPr>
          <a:xfrm>
            <a:off x="5749935" y="1884009"/>
            <a:ext cx="609777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sz="1900" b="1" dirty="0">
                <a:solidFill>
                  <a:srgbClr val="A20E00"/>
                </a:solidFill>
              </a:rPr>
              <a:t>The Check-in module allows Members to:</a:t>
            </a:r>
            <a:endParaRPr lang="en-AU" sz="1900" dirty="0">
              <a:solidFill>
                <a:srgbClr val="A20E00"/>
              </a:solidFill>
            </a:endParaRP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sz="1900" dirty="0"/>
              <a:t>Record their time and activities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sz="1900" dirty="0"/>
              <a:t>Categorise activity by type and link an Event, or Incident to the check in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sz="1900" dirty="0"/>
              <a:t>Add notes for additional context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sz="1900" dirty="0"/>
              <a:t>View their own check-in history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1900" dirty="0"/>
          </a:p>
          <a:p>
            <a:pPr>
              <a:buNone/>
            </a:pPr>
            <a:r>
              <a:rPr lang="en-AU" sz="1900" b="1" dirty="0">
                <a:solidFill>
                  <a:srgbClr val="A20E00"/>
                </a:solidFill>
              </a:rPr>
              <a:t>For management teams, Check-in provides:</a:t>
            </a:r>
            <a:endParaRPr lang="en-AU" sz="1900" dirty="0">
              <a:solidFill>
                <a:srgbClr val="A20E00"/>
              </a:solidFill>
            </a:endParaRP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sz="1900" dirty="0"/>
              <a:t>Centralised time and activity records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sz="1900" dirty="0"/>
              <a:t>Visibility of Member participation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sz="1900" dirty="0"/>
              <a:t>Accurate reporting against brigade requirements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sz="1900" dirty="0"/>
              <a:t>Track External personnel visiting your location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15516B-5D58-3B42-DE4C-8DB9E2387D1A}"/>
              </a:ext>
            </a:extLst>
          </p:cNvPr>
          <p:cNvSpPr/>
          <p:nvPr/>
        </p:nvSpPr>
        <p:spPr>
          <a:xfrm>
            <a:off x="1" y="6060558"/>
            <a:ext cx="12192000" cy="797442"/>
          </a:xfrm>
          <a:prstGeom prst="rect">
            <a:avLst/>
          </a:prstGeom>
          <a:solidFill>
            <a:srgbClr val="171E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6D51C6-AA3B-1F9F-7262-0465779BF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6301" y="6238671"/>
            <a:ext cx="1632499" cy="4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6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D612AC-4BEB-044E-00E2-B564A488D49C}"/>
              </a:ext>
            </a:extLst>
          </p:cNvPr>
          <p:cNvSpPr/>
          <p:nvPr/>
        </p:nvSpPr>
        <p:spPr>
          <a:xfrm>
            <a:off x="1" y="6060558"/>
            <a:ext cx="12192000" cy="797442"/>
          </a:xfrm>
          <a:prstGeom prst="rect">
            <a:avLst/>
          </a:prstGeom>
          <a:solidFill>
            <a:srgbClr val="171E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2067D-4AE7-78B0-53CC-FC07618879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6301" y="6238671"/>
            <a:ext cx="1632499" cy="441216"/>
          </a:xfrm>
          <a:prstGeom prst="rect">
            <a:avLst/>
          </a:prstGeom>
        </p:spPr>
      </p:pic>
      <p:sp>
        <p:nvSpPr>
          <p:cNvPr id="8" name="Google Shape;775;p92">
            <a:extLst>
              <a:ext uri="{FF2B5EF4-FFF2-40B4-BE49-F238E27FC236}">
                <a16:creationId xmlns:a16="http://schemas.microsoft.com/office/drawing/2014/main" id="{AD7D7B37-C504-BCD0-CAE1-A40863C6054F}"/>
              </a:ext>
            </a:extLst>
          </p:cNvPr>
          <p:cNvSpPr txBox="1"/>
          <p:nvPr/>
        </p:nvSpPr>
        <p:spPr>
          <a:xfrm>
            <a:off x="482444" y="997449"/>
            <a:ext cx="8002337" cy="3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30"/>
              <a:buFont typeface="Arial"/>
              <a:buNone/>
            </a:pPr>
            <a:r>
              <a:rPr lang="en-US" sz="2400" dirty="0">
                <a:solidFill>
                  <a:srgbClr val="A20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 MEMBERS + EXTERNAL CONTRACTORS</a:t>
            </a:r>
          </a:p>
        </p:txBody>
      </p:sp>
      <p:sp>
        <p:nvSpPr>
          <p:cNvPr id="9" name="Google Shape;776;p92">
            <a:extLst>
              <a:ext uri="{FF2B5EF4-FFF2-40B4-BE49-F238E27FC236}">
                <a16:creationId xmlns:a16="http://schemas.microsoft.com/office/drawing/2014/main" id="{22E6D698-323E-D973-C1AD-EEDBCE646F2E}"/>
              </a:ext>
            </a:extLst>
          </p:cNvPr>
          <p:cNvSpPr txBox="1"/>
          <p:nvPr/>
        </p:nvSpPr>
        <p:spPr>
          <a:xfrm>
            <a:off x="493335" y="496881"/>
            <a:ext cx="5256600" cy="63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80"/>
              <a:buFont typeface="Arial"/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WHO CAN CHECK-IN?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8B9A4-3B95-3A19-1D66-83563EAD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649" y="3648816"/>
            <a:ext cx="1950521" cy="19505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5C744C-3379-A71C-6D5F-837B080B1B95}"/>
              </a:ext>
            </a:extLst>
          </p:cNvPr>
          <p:cNvSpPr txBox="1"/>
          <p:nvPr/>
        </p:nvSpPr>
        <p:spPr>
          <a:xfrm>
            <a:off x="482444" y="1884009"/>
            <a:ext cx="60977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AU" b="1" dirty="0">
                <a:solidFill>
                  <a:srgbClr val="A20E00"/>
                </a:solidFill>
              </a:rPr>
              <a:t>BART Members</a:t>
            </a:r>
            <a:endParaRPr lang="en-AU" dirty="0">
              <a:solidFill>
                <a:srgbClr val="A20E00"/>
              </a:solidFill>
            </a:endParaRP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Check-in via the BART Smart Device App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Associate an Incident or Event to the check-in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View a history of their own check-ins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View the check-in status of other Members in their Group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None/>
            </a:pPr>
            <a:r>
              <a:rPr lang="en-AU" b="1" dirty="0">
                <a:solidFill>
                  <a:srgbClr val="A20E00"/>
                </a:solidFill>
              </a:rPr>
              <a:t>External Contractors</a:t>
            </a:r>
            <a:endParaRPr lang="en-AU" dirty="0">
              <a:solidFill>
                <a:srgbClr val="A20E00"/>
              </a:solidFill>
            </a:endParaRP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Check-in via QR code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QR Codes/ Tokens are created by BART Admin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Contractor details and time logged within the system</a:t>
            </a:r>
          </a:p>
        </p:txBody>
      </p:sp>
      <p:pic>
        <p:nvPicPr>
          <p:cNvPr id="13" name="Picture 12" descr="A screenshot of a phone&#10;&#10;AI-generated content may be incorrect.">
            <a:extLst>
              <a:ext uri="{FF2B5EF4-FFF2-40B4-BE49-F238E27FC236}">
                <a16:creationId xmlns:a16="http://schemas.microsoft.com/office/drawing/2014/main" id="{377F4D21-1714-0A01-A9B2-BFB73C0D5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9195" y="1755690"/>
            <a:ext cx="2103474" cy="37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4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DD7B9A-F2BD-8FD0-A4EE-8CABE15DFA17}"/>
              </a:ext>
            </a:extLst>
          </p:cNvPr>
          <p:cNvSpPr/>
          <p:nvPr/>
        </p:nvSpPr>
        <p:spPr>
          <a:xfrm>
            <a:off x="1" y="6060558"/>
            <a:ext cx="12192000" cy="797442"/>
          </a:xfrm>
          <a:prstGeom prst="rect">
            <a:avLst/>
          </a:prstGeom>
          <a:solidFill>
            <a:srgbClr val="171E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A0FC6-C31B-D081-CB67-11710EF4A9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6301" y="6238671"/>
            <a:ext cx="1632499" cy="441216"/>
          </a:xfrm>
          <a:prstGeom prst="rect">
            <a:avLst/>
          </a:prstGeom>
        </p:spPr>
      </p:pic>
      <p:sp>
        <p:nvSpPr>
          <p:cNvPr id="6" name="Google Shape;775;p92">
            <a:extLst>
              <a:ext uri="{FF2B5EF4-FFF2-40B4-BE49-F238E27FC236}">
                <a16:creationId xmlns:a16="http://schemas.microsoft.com/office/drawing/2014/main" id="{A157998F-290D-55D2-3528-AA509754ED23}"/>
              </a:ext>
            </a:extLst>
          </p:cNvPr>
          <p:cNvSpPr txBox="1"/>
          <p:nvPr/>
        </p:nvSpPr>
        <p:spPr>
          <a:xfrm>
            <a:off x="482444" y="997449"/>
            <a:ext cx="8002337" cy="3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30"/>
              <a:buFont typeface="Arial"/>
              <a:buNone/>
            </a:pPr>
            <a:r>
              <a:rPr lang="en-US" sz="2400" dirty="0">
                <a:solidFill>
                  <a:srgbClr val="A20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PROCESS (BART APP)</a:t>
            </a:r>
          </a:p>
        </p:txBody>
      </p:sp>
      <p:sp>
        <p:nvSpPr>
          <p:cNvPr id="7" name="Google Shape;776;p92">
            <a:extLst>
              <a:ext uri="{FF2B5EF4-FFF2-40B4-BE49-F238E27FC236}">
                <a16:creationId xmlns:a16="http://schemas.microsoft.com/office/drawing/2014/main" id="{B23FA459-5AE7-BB21-D071-022E03F7B169}"/>
              </a:ext>
            </a:extLst>
          </p:cNvPr>
          <p:cNvSpPr txBox="1"/>
          <p:nvPr/>
        </p:nvSpPr>
        <p:spPr>
          <a:xfrm>
            <a:off x="493335" y="496881"/>
            <a:ext cx="5256600" cy="63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80"/>
              <a:buFont typeface="Arial"/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HOW TO CHECK-IN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E0808-78D4-1A4F-54B8-64BCAC7F5209}"/>
              </a:ext>
            </a:extLst>
          </p:cNvPr>
          <p:cNvSpPr txBox="1"/>
          <p:nvPr/>
        </p:nvSpPr>
        <p:spPr>
          <a:xfrm>
            <a:off x="482444" y="1884009"/>
            <a:ext cx="469915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A20E00"/>
              </a:buClr>
            </a:pPr>
            <a:r>
              <a:rPr lang="en-AU" b="1" dirty="0">
                <a:solidFill>
                  <a:srgbClr val="A20E00"/>
                </a:solidFill>
              </a:rPr>
              <a:t>Check-in via: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Check-in Screen (main menu)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Plus Button (List View)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Quick Options (abacus icon)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None/>
            </a:pPr>
            <a:r>
              <a:rPr lang="en-AU" b="1" dirty="0">
                <a:solidFill>
                  <a:srgbClr val="A20E00"/>
                </a:solidFill>
              </a:rPr>
              <a:t>Select your:</a:t>
            </a:r>
            <a:endParaRPr lang="en-AU" dirty="0">
              <a:solidFill>
                <a:srgbClr val="A20E00"/>
              </a:solidFill>
            </a:endParaRP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Group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Name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Location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Time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Reason (Operational, Maintenance, Training, Administration, Other)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Notes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C9FC9520-BDF0-6931-685F-29C9A6E036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Screens screenshot of a cell phone&#10;&#10;AI-generated content may be incorrect.">
            <a:extLst>
              <a:ext uri="{FF2B5EF4-FFF2-40B4-BE49-F238E27FC236}">
                <a16:creationId xmlns:a16="http://schemas.microsoft.com/office/drawing/2014/main" id="{457B5688-8555-EDC4-EA13-431A5C136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85992"/>
            <a:ext cx="2694414" cy="5474559"/>
          </a:xfrm>
          <a:prstGeom prst="rect">
            <a:avLst/>
          </a:prstGeom>
        </p:spPr>
      </p:pic>
      <p:pic>
        <p:nvPicPr>
          <p:cNvPr id="14" name="Picture 13" descr="A screenshot of a phone&#10;&#10;AI-generated content may be incorrect.">
            <a:extLst>
              <a:ext uri="{FF2B5EF4-FFF2-40B4-BE49-F238E27FC236}">
                <a16:creationId xmlns:a16="http://schemas.microsoft.com/office/drawing/2014/main" id="{861B7D51-FB2A-7861-91A7-C5E5ACF59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213" y="385992"/>
            <a:ext cx="3037964" cy="54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70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4362A-32C1-24C8-0683-AC1B7E714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470F4F-D7D4-2E69-4602-96C3D9F1A62C}"/>
              </a:ext>
            </a:extLst>
          </p:cNvPr>
          <p:cNvSpPr/>
          <p:nvPr/>
        </p:nvSpPr>
        <p:spPr>
          <a:xfrm>
            <a:off x="1" y="6060558"/>
            <a:ext cx="12192000" cy="797442"/>
          </a:xfrm>
          <a:prstGeom prst="rect">
            <a:avLst/>
          </a:prstGeom>
          <a:solidFill>
            <a:srgbClr val="171E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6D96D-ACCC-2C60-6B34-9A8034FA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6301" y="6238671"/>
            <a:ext cx="1632499" cy="441216"/>
          </a:xfrm>
          <a:prstGeom prst="rect">
            <a:avLst/>
          </a:prstGeom>
        </p:spPr>
      </p:pic>
      <p:sp>
        <p:nvSpPr>
          <p:cNvPr id="6" name="Google Shape;775;p92">
            <a:extLst>
              <a:ext uri="{FF2B5EF4-FFF2-40B4-BE49-F238E27FC236}">
                <a16:creationId xmlns:a16="http://schemas.microsoft.com/office/drawing/2014/main" id="{6CC36790-6C61-D332-E40B-A3B0DBD80061}"/>
              </a:ext>
            </a:extLst>
          </p:cNvPr>
          <p:cNvSpPr txBox="1"/>
          <p:nvPr/>
        </p:nvSpPr>
        <p:spPr>
          <a:xfrm>
            <a:off x="482444" y="997449"/>
            <a:ext cx="8002337" cy="3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30"/>
              <a:buFont typeface="Arial"/>
              <a:buNone/>
            </a:pPr>
            <a:r>
              <a:rPr lang="en-US" sz="2400" dirty="0">
                <a:solidFill>
                  <a:srgbClr val="A20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A QR CODE FOR CONTRACTORS</a:t>
            </a:r>
          </a:p>
        </p:txBody>
      </p:sp>
      <p:sp>
        <p:nvSpPr>
          <p:cNvPr id="7" name="Google Shape;776;p92">
            <a:extLst>
              <a:ext uri="{FF2B5EF4-FFF2-40B4-BE49-F238E27FC236}">
                <a16:creationId xmlns:a16="http://schemas.microsoft.com/office/drawing/2014/main" id="{F4260CCA-D483-8B58-891A-DE4F55E144B0}"/>
              </a:ext>
            </a:extLst>
          </p:cNvPr>
          <p:cNvSpPr txBox="1"/>
          <p:nvPr/>
        </p:nvSpPr>
        <p:spPr>
          <a:xfrm>
            <a:off x="493335" y="496881"/>
            <a:ext cx="5256600" cy="63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80"/>
              <a:buFont typeface="Arial"/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HOW TO CHECK-IN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F7FD4AFB-4C5C-DB04-F3A5-7BD7B94025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EC5B07-FE59-5593-88DF-4E0454AF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22572" y="2588313"/>
            <a:ext cx="4472925" cy="31739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3DEE2-355D-6A2C-27E7-FC681E4560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06213" y="478051"/>
            <a:ext cx="3037964" cy="52842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2FD744-0FBE-6C7D-7E13-90819AD1C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081" y="1515322"/>
            <a:ext cx="4076700" cy="774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EFFFF7-12E6-B6D2-2BCE-590E3080BB05}"/>
              </a:ext>
            </a:extLst>
          </p:cNvPr>
          <p:cNvSpPr txBox="1"/>
          <p:nvPr/>
        </p:nvSpPr>
        <p:spPr>
          <a:xfrm>
            <a:off x="482444" y="1884009"/>
            <a:ext cx="352941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Doesn’t require the BART App or Membership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You need Administrator permissions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Clr>
                <a:srgbClr val="A20E00"/>
              </a:buClr>
              <a:buFont typeface="+mj-lt"/>
              <a:buAutoNum type="arabicPeriod"/>
            </a:pPr>
            <a:r>
              <a:rPr lang="en-AU" dirty="0"/>
              <a:t>Go to the BART Admin Portal:</a:t>
            </a:r>
            <a:br>
              <a:rPr lang="en-AU" dirty="0"/>
            </a:br>
            <a:r>
              <a:rPr lang="en-AU" dirty="0">
                <a:solidFill>
                  <a:srgbClr val="A20E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https://bartapp.net/webapp</a:t>
            </a:r>
            <a:r>
              <a:rPr lang="en-AU" dirty="0">
                <a:solidFill>
                  <a:srgbClr val="A20E00"/>
                </a:solidFill>
              </a:rPr>
              <a:t> </a:t>
            </a:r>
          </a:p>
          <a:p>
            <a:pPr marL="342900" indent="-342900">
              <a:buClr>
                <a:srgbClr val="A20E00"/>
              </a:buClr>
              <a:buFont typeface="+mj-lt"/>
              <a:buAutoNum type="arabicPeriod"/>
            </a:pPr>
            <a:r>
              <a:rPr lang="en-AU" dirty="0"/>
              <a:t>Click ‘</a:t>
            </a:r>
            <a:r>
              <a:rPr lang="en-AU" b="1" dirty="0"/>
              <a:t>Check-Ins</a:t>
            </a:r>
            <a:r>
              <a:rPr lang="en-AU" dirty="0"/>
              <a:t>’ in the main menu</a:t>
            </a:r>
          </a:p>
          <a:p>
            <a:pPr marL="342900" indent="-342900">
              <a:buClr>
                <a:srgbClr val="A20E00"/>
              </a:buClr>
              <a:buFont typeface="+mj-lt"/>
              <a:buAutoNum type="arabicPeriod"/>
            </a:pPr>
            <a:r>
              <a:rPr lang="en-AU" dirty="0"/>
              <a:t>Click the ‘</a:t>
            </a:r>
            <a:r>
              <a:rPr lang="en-AU" b="1" dirty="0"/>
              <a:t>Tokens</a:t>
            </a:r>
            <a:r>
              <a:rPr lang="en-AU" dirty="0"/>
              <a:t>’ tab</a:t>
            </a:r>
          </a:p>
          <a:p>
            <a:pPr marL="342900" indent="-342900">
              <a:buClr>
                <a:srgbClr val="A20E00"/>
              </a:buClr>
              <a:buFont typeface="+mj-lt"/>
              <a:buAutoNum type="arabicPeriod"/>
            </a:pPr>
            <a:r>
              <a:rPr lang="en-AU" dirty="0"/>
              <a:t>Generate New QR Token</a:t>
            </a:r>
          </a:p>
          <a:p>
            <a:pPr marL="342900" indent="-342900">
              <a:buClr>
                <a:srgbClr val="A20E00"/>
              </a:buClr>
              <a:buFont typeface="+mj-lt"/>
              <a:buAutoNum type="arabicPeriod"/>
            </a:pPr>
            <a:r>
              <a:rPr lang="en-AU" dirty="0"/>
              <a:t>Print out, or display on a device</a:t>
            </a:r>
          </a:p>
        </p:txBody>
      </p:sp>
    </p:spTree>
    <p:extLst>
      <p:ext uri="{BB962C8B-B14F-4D97-AF65-F5344CB8AC3E}">
        <p14:creationId xmlns:p14="http://schemas.microsoft.com/office/powerpoint/2010/main" val="353039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2CE3B-F729-4A0B-FCBE-0B714172E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499708-51C9-EEB7-1084-FBE2BE8598C9}"/>
              </a:ext>
            </a:extLst>
          </p:cNvPr>
          <p:cNvSpPr/>
          <p:nvPr/>
        </p:nvSpPr>
        <p:spPr>
          <a:xfrm>
            <a:off x="1" y="6060558"/>
            <a:ext cx="12192000" cy="797442"/>
          </a:xfrm>
          <a:prstGeom prst="rect">
            <a:avLst/>
          </a:prstGeom>
          <a:solidFill>
            <a:srgbClr val="171E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CA86C-2D92-F318-7245-3B59957E5A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6301" y="6238671"/>
            <a:ext cx="1632499" cy="441216"/>
          </a:xfrm>
          <a:prstGeom prst="rect">
            <a:avLst/>
          </a:prstGeom>
        </p:spPr>
      </p:pic>
      <p:sp>
        <p:nvSpPr>
          <p:cNvPr id="6" name="Google Shape;775;p92">
            <a:extLst>
              <a:ext uri="{FF2B5EF4-FFF2-40B4-BE49-F238E27FC236}">
                <a16:creationId xmlns:a16="http://schemas.microsoft.com/office/drawing/2014/main" id="{425D5594-B480-BDD2-0A6F-20583FC50409}"/>
              </a:ext>
            </a:extLst>
          </p:cNvPr>
          <p:cNvSpPr txBox="1"/>
          <p:nvPr/>
        </p:nvSpPr>
        <p:spPr>
          <a:xfrm>
            <a:off x="482444" y="997449"/>
            <a:ext cx="8002337" cy="3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30"/>
              <a:buFont typeface="Arial"/>
              <a:buNone/>
            </a:pPr>
            <a:r>
              <a:rPr lang="en-US" sz="2400" dirty="0">
                <a:solidFill>
                  <a:srgbClr val="A20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PROCESS (BART APP)</a:t>
            </a:r>
          </a:p>
        </p:txBody>
      </p:sp>
      <p:sp>
        <p:nvSpPr>
          <p:cNvPr id="7" name="Google Shape;776;p92">
            <a:extLst>
              <a:ext uri="{FF2B5EF4-FFF2-40B4-BE49-F238E27FC236}">
                <a16:creationId xmlns:a16="http://schemas.microsoft.com/office/drawing/2014/main" id="{002E4887-6716-D732-79BD-890EF378C0E0}"/>
              </a:ext>
            </a:extLst>
          </p:cNvPr>
          <p:cNvSpPr txBox="1"/>
          <p:nvPr/>
        </p:nvSpPr>
        <p:spPr>
          <a:xfrm>
            <a:off x="493335" y="496881"/>
            <a:ext cx="5256600" cy="63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80"/>
              <a:buFont typeface="Arial"/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HOW TO CHECK-OUT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17E29F-CEC9-B20F-7998-947A7D739CA9}"/>
              </a:ext>
            </a:extLst>
          </p:cNvPr>
          <p:cNvSpPr txBox="1"/>
          <p:nvPr/>
        </p:nvSpPr>
        <p:spPr>
          <a:xfrm>
            <a:off x="482444" y="1884009"/>
            <a:ext cx="46991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A20E00"/>
              </a:buClr>
            </a:pPr>
            <a:r>
              <a:rPr lang="en-AU" b="1" dirty="0">
                <a:solidFill>
                  <a:srgbClr val="A20E00"/>
                </a:solidFill>
              </a:rPr>
              <a:t>Check-out via: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Tap the Green Banner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Go to the check-in screen (Main Menu, plus button in List View, Quick Options) 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None/>
            </a:pPr>
            <a:r>
              <a:rPr lang="en-AU" b="1" dirty="0">
                <a:solidFill>
                  <a:srgbClr val="A20E00"/>
                </a:solidFill>
              </a:rPr>
              <a:t>Select your:</a:t>
            </a:r>
            <a:endParaRPr lang="en-AU" dirty="0">
              <a:solidFill>
                <a:srgbClr val="A20E00"/>
              </a:solidFill>
            </a:endParaRP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Check-out time</a:t>
            </a:r>
          </a:p>
          <a:p>
            <a:pPr marL="285750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Add notes if required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A0C8C5B6-7FF4-6E47-5CFD-C301156474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5218AB-955C-8634-B193-1F282B094B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30971" y="385992"/>
            <a:ext cx="2519671" cy="5474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23692A-85F5-EF7D-8B28-0FFFEA9FCD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21403" y="385992"/>
            <a:ext cx="3007584" cy="54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9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CC2C3-F206-D640-2C4F-C666BE1C6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FA972E-F239-309B-2A9E-27374F73613E}"/>
              </a:ext>
            </a:extLst>
          </p:cNvPr>
          <p:cNvSpPr/>
          <p:nvPr/>
        </p:nvSpPr>
        <p:spPr>
          <a:xfrm>
            <a:off x="1" y="6060558"/>
            <a:ext cx="12192000" cy="797442"/>
          </a:xfrm>
          <a:prstGeom prst="rect">
            <a:avLst/>
          </a:prstGeom>
          <a:solidFill>
            <a:srgbClr val="171E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BAA50-4AB2-7314-6266-76970563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6301" y="6238671"/>
            <a:ext cx="1632499" cy="441216"/>
          </a:xfrm>
          <a:prstGeom prst="rect">
            <a:avLst/>
          </a:prstGeom>
        </p:spPr>
      </p:pic>
      <p:sp>
        <p:nvSpPr>
          <p:cNvPr id="6" name="Google Shape;775;p92">
            <a:extLst>
              <a:ext uri="{FF2B5EF4-FFF2-40B4-BE49-F238E27FC236}">
                <a16:creationId xmlns:a16="http://schemas.microsoft.com/office/drawing/2014/main" id="{07012948-D0E9-A510-2028-83F31ACC5496}"/>
              </a:ext>
            </a:extLst>
          </p:cNvPr>
          <p:cNvSpPr txBox="1"/>
          <p:nvPr/>
        </p:nvSpPr>
        <p:spPr>
          <a:xfrm>
            <a:off x="482444" y="997449"/>
            <a:ext cx="8002337" cy="3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30"/>
              <a:buFont typeface="Arial"/>
              <a:buNone/>
            </a:pPr>
            <a:r>
              <a:rPr lang="en-US" sz="2400" dirty="0">
                <a:solidFill>
                  <a:srgbClr val="A20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REPORTS</a:t>
            </a:r>
          </a:p>
        </p:txBody>
      </p:sp>
      <p:sp>
        <p:nvSpPr>
          <p:cNvPr id="7" name="Google Shape;776;p92">
            <a:extLst>
              <a:ext uri="{FF2B5EF4-FFF2-40B4-BE49-F238E27FC236}">
                <a16:creationId xmlns:a16="http://schemas.microsoft.com/office/drawing/2014/main" id="{6DAB9E19-900E-9AFA-5124-9B3F6914A7D8}"/>
              </a:ext>
            </a:extLst>
          </p:cNvPr>
          <p:cNvSpPr txBox="1"/>
          <p:nvPr/>
        </p:nvSpPr>
        <p:spPr>
          <a:xfrm>
            <a:off x="493335" y="496881"/>
            <a:ext cx="5256600" cy="63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80"/>
              <a:buFont typeface="Arial"/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CHECK-IN DATA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BA4642-23DF-4D3F-B90E-D2F89974809A}"/>
              </a:ext>
            </a:extLst>
          </p:cNvPr>
          <p:cNvSpPr txBox="1"/>
          <p:nvPr/>
        </p:nvSpPr>
        <p:spPr>
          <a:xfrm>
            <a:off x="482444" y="1884009"/>
            <a:ext cx="46991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A20E00"/>
              </a:buClr>
              <a:buFont typeface="+mj-lt"/>
              <a:buAutoNum type="arabicPeriod"/>
            </a:pPr>
            <a:r>
              <a:rPr lang="en-AU" dirty="0"/>
              <a:t>Go to the BART Admin Portal:</a:t>
            </a:r>
            <a:br>
              <a:rPr lang="en-AU" dirty="0"/>
            </a:br>
            <a:r>
              <a:rPr lang="en-AU" dirty="0">
                <a:solidFill>
                  <a:srgbClr val="A20E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https://bartapp.net/webapp</a:t>
            </a:r>
            <a:r>
              <a:rPr lang="en-AU" dirty="0">
                <a:solidFill>
                  <a:srgbClr val="A20E00"/>
                </a:solidFill>
              </a:rPr>
              <a:t> </a:t>
            </a:r>
          </a:p>
          <a:p>
            <a:pPr marL="342900" indent="-342900">
              <a:buClr>
                <a:srgbClr val="A20E00"/>
              </a:buClr>
              <a:buFont typeface="+mj-lt"/>
              <a:buAutoNum type="arabicPeriod"/>
            </a:pPr>
            <a:r>
              <a:rPr lang="en-AU" dirty="0"/>
              <a:t>Click ‘</a:t>
            </a:r>
            <a:r>
              <a:rPr lang="en-AU" b="1" dirty="0"/>
              <a:t>Check-Ins</a:t>
            </a:r>
            <a:r>
              <a:rPr lang="en-AU" dirty="0"/>
              <a:t>’ in the main menu</a:t>
            </a:r>
          </a:p>
          <a:p>
            <a:pPr marL="342900" indent="-342900">
              <a:buClr>
                <a:srgbClr val="A20E00"/>
              </a:buClr>
              <a:buFont typeface="+mj-lt"/>
              <a:buAutoNum type="arabicPeriod"/>
            </a:pPr>
            <a:r>
              <a:rPr lang="en-AU" dirty="0"/>
              <a:t>Use the tabs to navigate to:</a:t>
            </a:r>
          </a:p>
          <a:p>
            <a:pPr marL="742950" lvl="1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Members</a:t>
            </a:r>
          </a:p>
          <a:p>
            <a:pPr marL="742950" lvl="1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Location</a:t>
            </a:r>
          </a:p>
          <a:p>
            <a:pPr marL="742950" lvl="1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Totals</a:t>
            </a:r>
          </a:p>
          <a:p>
            <a:pPr marL="742950" lvl="1" indent="-285750">
              <a:buClr>
                <a:srgbClr val="A20E00"/>
              </a:buClr>
              <a:buFont typeface="Arial" panose="020B0604020202020204" pitchFamily="34" charset="0"/>
              <a:buChar char="•"/>
            </a:pPr>
            <a:r>
              <a:rPr lang="en-AU" dirty="0"/>
              <a:t>Tokens</a:t>
            </a:r>
          </a:p>
          <a:p>
            <a:pPr marL="342900" indent="-342900">
              <a:buClr>
                <a:srgbClr val="A20E00"/>
              </a:buClr>
              <a:buFont typeface="+mj-lt"/>
              <a:buAutoNum type="arabicPeriod"/>
            </a:pPr>
            <a:r>
              <a:rPr lang="en-AU" dirty="0"/>
              <a:t>Click the </a:t>
            </a:r>
            <a:r>
              <a:rPr lang="en-AU" b="1" dirty="0"/>
              <a:t>Export</a:t>
            </a:r>
            <a:r>
              <a:rPr lang="en-AU" dirty="0"/>
              <a:t> button:</a:t>
            </a:r>
            <a:br>
              <a:rPr lang="en-AU" dirty="0"/>
            </a:br>
            <a:r>
              <a:rPr lang="en-AU" dirty="0"/>
              <a:t>Copy, CSV, Excel, Print 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83EFD77C-8388-7545-E64A-5E684D3A04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8CAF48-779E-C9E5-B992-737D19757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3528972"/>
            <a:ext cx="800100" cy="571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1B9DB0-9E59-B330-A9CD-E5C692ECF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0" y="4100472"/>
            <a:ext cx="1257300" cy="177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65456F-C532-63CF-ACAB-754EBE088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128568"/>
            <a:ext cx="6885989" cy="300703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E902D3-B621-7BC1-8174-12C7C6E49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276600"/>
            <a:ext cx="6885989" cy="260187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896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0469F-1AA1-59B4-7252-98DAFA8D8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F2B5A5-0F8C-7C2E-38AE-DE1644647555}"/>
              </a:ext>
            </a:extLst>
          </p:cNvPr>
          <p:cNvSpPr/>
          <p:nvPr/>
        </p:nvSpPr>
        <p:spPr>
          <a:xfrm>
            <a:off x="1" y="6060558"/>
            <a:ext cx="12192000" cy="797442"/>
          </a:xfrm>
          <a:prstGeom prst="rect">
            <a:avLst/>
          </a:prstGeom>
          <a:solidFill>
            <a:srgbClr val="171E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6900F-06F2-A9E1-D2C7-D08EA4526F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6301" y="6238671"/>
            <a:ext cx="1632499" cy="441216"/>
          </a:xfrm>
          <a:prstGeom prst="rect">
            <a:avLst/>
          </a:prstGeom>
        </p:spPr>
      </p:pic>
      <p:sp>
        <p:nvSpPr>
          <p:cNvPr id="6" name="Google Shape;775;p92">
            <a:extLst>
              <a:ext uri="{FF2B5EF4-FFF2-40B4-BE49-F238E27FC236}">
                <a16:creationId xmlns:a16="http://schemas.microsoft.com/office/drawing/2014/main" id="{AA695439-68A0-9A5A-4A07-33534EF89C4E}"/>
              </a:ext>
            </a:extLst>
          </p:cNvPr>
          <p:cNvSpPr txBox="1"/>
          <p:nvPr/>
        </p:nvSpPr>
        <p:spPr>
          <a:xfrm>
            <a:off x="482444" y="997449"/>
            <a:ext cx="8002337" cy="38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30"/>
              <a:buFont typeface="Arial"/>
              <a:buNone/>
            </a:pPr>
            <a:r>
              <a:rPr lang="en-US" sz="2400" dirty="0">
                <a:solidFill>
                  <a:srgbClr val="A20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KNOWLEDGE BASE</a:t>
            </a:r>
          </a:p>
        </p:txBody>
      </p:sp>
      <p:sp>
        <p:nvSpPr>
          <p:cNvPr id="7" name="Google Shape;776;p92">
            <a:extLst>
              <a:ext uri="{FF2B5EF4-FFF2-40B4-BE49-F238E27FC236}">
                <a16:creationId xmlns:a16="http://schemas.microsoft.com/office/drawing/2014/main" id="{E6DC2066-8F69-3842-E175-31556A9B8DA6}"/>
              </a:ext>
            </a:extLst>
          </p:cNvPr>
          <p:cNvSpPr txBox="1"/>
          <p:nvPr/>
        </p:nvSpPr>
        <p:spPr>
          <a:xfrm>
            <a:off x="493335" y="496881"/>
            <a:ext cx="5256600" cy="634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80"/>
              <a:buFont typeface="Arial"/>
              <a:buNone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Arial Black"/>
              </a:rPr>
              <a:t>MORE INFORMATION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A1E99-7B69-D25F-6352-6804B063A353}"/>
              </a:ext>
            </a:extLst>
          </p:cNvPr>
          <p:cNvSpPr txBox="1"/>
          <p:nvPr/>
        </p:nvSpPr>
        <p:spPr>
          <a:xfrm>
            <a:off x="482444" y="2368659"/>
            <a:ext cx="50184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A20E00"/>
              </a:buClr>
            </a:pPr>
            <a:r>
              <a:rPr lang="en-AU" sz="2400" dirty="0"/>
              <a:t>If you would like to learn more about the </a:t>
            </a:r>
            <a:r>
              <a:rPr lang="en-AU" sz="2400" b="1" dirty="0"/>
              <a:t>Check-in</a:t>
            </a:r>
            <a:r>
              <a:rPr lang="en-AU" sz="2400" dirty="0"/>
              <a:t> module and how it functions, please </a:t>
            </a:r>
            <a:r>
              <a:rPr lang="en-AU" sz="2400" dirty="0">
                <a:solidFill>
                  <a:srgbClr val="A20E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visit the BART Knowledge Base</a:t>
            </a:r>
            <a:endParaRPr lang="en-AU" sz="2400" dirty="0">
              <a:solidFill>
                <a:srgbClr val="A20E00"/>
              </a:solidFill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2CEFCF2F-EA31-33A0-1F1B-196B12659B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22B7BA-5C59-BB6A-4C47-6BB7D7977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21" y="335546"/>
            <a:ext cx="5635886" cy="56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0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465</Words>
  <Application>Microsoft Macintosh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Randall</dc:creator>
  <cp:lastModifiedBy>Catherine Randall</cp:lastModifiedBy>
  <cp:revision>13</cp:revision>
  <dcterms:created xsi:type="dcterms:W3CDTF">2026-02-18T04:08:52Z</dcterms:created>
  <dcterms:modified xsi:type="dcterms:W3CDTF">2026-02-20T04:52:42Z</dcterms:modified>
</cp:coreProperties>
</file>